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6" r:id="rId2"/>
    <p:sldMasterId id="2147483688" r:id="rId3"/>
  </p:sldMasterIdLst>
  <p:notesMasterIdLst>
    <p:notesMasterId r:id="rId59"/>
  </p:notesMasterIdLst>
  <p:handoutMasterIdLst>
    <p:handoutMasterId r:id="rId60"/>
  </p:handoutMasterIdLst>
  <p:sldIdLst>
    <p:sldId id="528" r:id="rId4"/>
    <p:sldId id="471" r:id="rId5"/>
    <p:sldId id="474" r:id="rId6"/>
    <p:sldId id="475" r:id="rId7"/>
    <p:sldId id="467" r:id="rId8"/>
    <p:sldId id="493" r:id="rId9"/>
    <p:sldId id="469" r:id="rId10"/>
    <p:sldId id="473" r:id="rId11"/>
    <p:sldId id="507" r:id="rId12"/>
    <p:sldId id="476" r:id="rId13"/>
    <p:sldId id="515" r:id="rId14"/>
    <p:sldId id="472" r:id="rId15"/>
    <p:sldId id="504" r:id="rId16"/>
    <p:sldId id="466" r:id="rId17"/>
    <p:sldId id="478" r:id="rId18"/>
    <p:sldId id="523" r:id="rId19"/>
    <p:sldId id="508" r:id="rId20"/>
    <p:sldId id="509" r:id="rId21"/>
    <p:sldId id="510" r:id="rId22"/>
    <p:sldId id="512" r:id="rId23"/>
    <p:sldId id="513" r:id="rId24"/>
    <p:sldId id="517" r:id="rId25"/>
    <p:sldId id="516" r:id="rId26"/>
    <p:sldId id="505" r:id="rId27"/>
    <p:sldId id="506" r:id="rId28"/>
    <p:sldId id="462" r:id="rId29"/>
    <p:sldId id="524" r:id="rId30"/>
    <p:sldId id="498" r:id="rId31"/>
    <p:sldId id="499" r:id="rId32"/>
    <p:sldId id="500" r:id="rId33"/>
    <p:sldId id="501" r:id="rId34"/>
    <p:sldId id="502" r:id="rId35"/>
    <p:sldId id="455" r:id="rId36"/>
    <p:sldId id="522" r:id="rId37"/>
    <p:sldId id="519" r:id="rId38"/>
    <p:sldId id="520" r:id="rId39"/>
    <p:sldId id="521" r:id="rId40"/>
    <p:sldId id="525" r:id="rId41"/>
    <p:sldId id="450" r:id="rId42"/>
    <p:sldId id="437" r:id="rId43"/>
    <p:sldId id="451" r:id="rId44"/>
    <p:sldId id="439" r:id="rId45"/>
    <p:sldId id="442" r:id="rId46"/>
    <p:sldId id="440" r:id="rId47"/>
    <p:sldId id="441" r:id="rId48"/>
    <p:sldId id="444" r:id="rId49"/>
    <p:sldId id="445" r:id="rId50"/>
    <p:sldId id="446" r:id="rId51"/>
    <p:sldId id="448" r:id="rId52"/>
    <p:sldId id="447" r:id="rId53"/>
    <p:sldId id="495" r:id="rId54"/>
    <p:sldId id="496" r:id="rId55"/>
    <p:sldId id="497" r:id="rId56"/>
    <p:sldId id="372" r:id="rId57"/>
    <p:sldId id="527" r:id="rId5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rsten Bax" initials="TB" lastIdx="0" clrIdx="0">
    <p:extLst>
      <p:ext uri="{19B8F6BF-5375-455C-9EA6-DF929625EA0E}">
        <p15:presenceInfo xmlns:p15="http://schemas.microsoft.com/office/powerpoint/2012/main" userId="S-1-5-21-118586777-1393990670-668964316-1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7" autoAdjust="0"/>
    <p:restoredTop sz="86410" autoAdjust="0"/>
  </p:normalViewPr>
  <p:slideViewPr>
    <p:cSldViewPr snapToGrid="0">
      <p:cViewPr varScale="1">
        <p:scale>
          <a:sx n="113" d="100"/>
          <a:sy n="113" d="100"/>
        </p:scale>
        <p:origin x="204" y="96"/>
      </p:cViewPr>
      <p:guideLst/>
    </p:cSldViewPr>
  </p:slideViewPr>
  <p:outlineViewPr>
    <p:cViewPr>
      <p:scale>
        <a:sx n="33" d="100"/>
        <a:sy n="33" d="100"/>
      </p:scale>
      <p:origin x="0" y="-186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8AF1B-4657-4E12-A4A5-BC659CAA0E49}" type="datetimeFigureOut">
              <a:rPr lang="de-DE" smtClean="0"/>
              <a:t>18.02.2021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35CE5-F8FF-4EA8-9625-72365DDE30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87888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745A4-9CD3-4E7E-BB37-03663D279E30}" type="datetimeFigureOut">
              <a:rPr lang="de-DE" smtClean="0"/>
              <a:t>18.02.2021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FDA8C-6E71-46C3-8C41-F2CD1AF89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60729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769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0" y="812800"/>
            <a:ext cx="7100888" cy="3995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5675" cy="47990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000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0" y="812800"/>
            <a:ext cx="7100888" cy="3995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5675" cy="47990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61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EC9ABA-001B-4F82-A0BD-7B3CF390F982}" type="slidenum">
              <a:rPr lang="de-DE" altLang="de-DE" sz="1400" smtClean="0">
                <a:latin typeface="Tinos" pitchFamily="16" charset="0"/>
                <a:ea typeface="Avenir Roman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DE" altLang="de-DE" sz="1400" dirty="0" smtClean="0">
              <a:latin typeface="Tinos" pitchFamily="16" charset="0"/>
              <a:ea typeface="Avenir Roman"/>
              <a:cs typeface="Arial Unicode MS" panose="020B0604020202020204" pitchFamily="34" charset="-128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0" y="812800"/>
            <a:ext cx="7100888" cy="3995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5675" cy="47990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638473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EC9ABA-001B-4F82-A0BD-7B3CF390F982}" type="slidenum">
              <a:rPr lang="de-DE" altLang="de-DE" sz="1400" smtClean="0">
                <a:latin typeface="Tinos" pitchFamily="16" charset="0"/>
                <a:ea typeface="Avenir Roman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de-DE" altLang="de-DE" sz="1400" dirty="0" smtClean="0">
              <a:latin typeface="Tinos" pitchFamily="16" charset="0"/>
              <a:ea typeface="Avenir Roman"/>
              <a:cs typeface="Arial Unicode MS" panose="020B0604020202020204" pitchFamily="34" charset="-128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0" y="812800"/>
            <a:ext cx="7100888" cy="3995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5675" cy="47990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486646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275" y="788988"/>
            <a:ext cx="6888163" cy="3875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3900" y="4926013"/>
            <a:ext cx="5778500" cy="46545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816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275" y="788988"/>
            <a:ext cx="6888163" cy="3875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3900" y="4926013"/>
            <a:ext cx="5778500" cy="46545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764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471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608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5175" cy="4003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069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726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748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558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7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687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010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0" y="812800"/>
            <a:ext cx="7100888" cy="3995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5675" cy="47990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152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0" y="812800"/>
            <a:ext cx="7100888" cy="3995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5675" cy="47990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DA8C-6E71-46C3-8C41-F2CD1AF8984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65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215" y="1122367"/>
            <a:ext cx="9143571" cy="2387579"/>
          </a:xfrm>
        </p:spPr>
        <p:txBody>
          <a:bodyPr anchor="b"/>
          <a:lstStyle>
            <a:lvl1pPr algn="ctr">
              <a:defRPr sz="5142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215" y="3602456"/>
            <a:ext cx="9143571" cy="1655661"/>
          </a:xfrm>
        </p:spPr>
        <p:txBody>
          <a:bodyPr/>
          <a:lstStyle>
            <a:lvl1pPr marL="0" indent="0" algn="ctr">
              <a:buNone/>
              <a:defRPr sz="2057"/>
            </a:lvl1pPr>
            <a:lvl2pPr marL="391820" indent="0" algn="ctr">
              <a:buNone/>
              <a:defRPr sz="1714"/>
            </a:lvl2pPr>
            <a:lvl3pPr marL="783641" indent="0" algn="ctr">
              <a:buNone/>
              <a:defRPr sz="1543"/>
            </a:lvl3pPr>
            <a:lvl4pPr marL="1175461" indent="0" algn="ctr">
              <a:buNone/>
              <a:defRPr sz="1371"/>
            </a:lvl4pPr>
            <a:lvl5pPr marL="1567282" indent="0" algn="ctr">
              <a:buNone/>
              <a:defRPr sz="1371"/>
            </a:lvl5pPr>
            <a:lvl6pPr marL="1959102" indent="0" algn="ctr">
              <a:buNone/>
              <a:defRPr sz="1371"/>
            </a:lvl6pPr>
            <a:lvl7pPr marL="2350922" indent="0" algn="ctr">
              <a:buNone/>
              <a:defRPr sz="1371"/>
            </a:lvl7pPr>
            <a:lvl8pPr marL="2742743" indent="0" algn="ctr">
              <a:buNone/>
              <a:defRPr sz="1371"/>
            </a:lvl8pPr>
            <a:lvl9pPr marL="3134563" indent="0" algn="ctr">
              <a:buNone/>
              <a:defRPr sz="1371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9353-D189-4C65-9905-B7C0634A622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584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E224-91B9-450C-9602-7780F10DF4A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6581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60381" y="1450234"/>
            <a:ext cx="2790115" cy="483501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8325" y="1450234"/>
            <a:ext cx="8207831" cy="483501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A8901290-D31F-4E8A-9A23-23754AAF0852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265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8325" y="1450234"/>
            <a:ext cx="11162171" cy="823069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A5B34-1F3B-44BD-9C41-7181841312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098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1"/>
          <p:cNvSpPr/>
          <p:nvPr userDrawn="1"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211C0-2EE3-4F14-8EAD-961EAF62849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1153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hape 81"/>
          <p:cNvSpPr/>
          <p:nvPr userDrawn="1"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E8517-E299-42AD-9AEF-390E5CAA171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5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hape 81"/>
          <p:cNvSpPr/>
          <p:nvPr userDrawn="1"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A46E1-A64F-47AA-8A36-325DC2169C3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904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675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087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613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583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A587A-E344-4662-A77B-EB3FE54DC39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780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425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02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863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507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638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240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446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16099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64215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447974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390" y="1710079"/>
            <a:ext cx="10515536" cy="2852851"/>
          </a:xfrm>
        </p:spPr>
        <p:txBody>
          <a:bodyPr anchor="b"/>
          <a:lstStyle>
            <a:lvl1pPr>
              <a:defRPr sz="5142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390" y="4590139"/>
            <a:ext cx="10515536" cy="1499210"/>
          </a:xfrm>
        </p:spPr>
        <p:txBody>
          <a:bodyPr/>
          <a:lstStyle>
            <a:lvl1pPr marL="0" indent="0">
              <a:buNone/>
              <a:defRPr sz="2057"/>
            </a:lvl1pPr>
            <a:lvl2pPr marL="391820" indent="0">
              <a:buNone/>
              <a:defRPr sz="1714"/>
            </a:lvl2pPr>
            <a:lvl3pPr marL="783641" indent="0">
              <a:buNone/>
              <a:defRPr sz="1543"/>
            </a:lvl3pPr>
            <a:lvl4pPr marL="1175461" indent="0">
              <a:buNone/>
              <a:defRPr sz="1371"/>
            </a:lvl4pPr>
            <a:lvl5pPr marL="1567282" indent="0">
              <a:buNone/>
              <a:defRPr sz="1371"/>
            </a:lvl5pPr>
            <a:lvl6pPr marL="1959102" indent="0">
              <a:buNone/>
              <a:defRPr sz="1371"/>
            </a:lvl6pPr>
            <a:lvl7pPr marL="2350922" indent="0">
              <a:buNone/>
              <a:defRPr sz="1371"/>
            </a:lvl7pPr>
            <a:lvl8pPr marL="2742743" indent="0">
              <a:buNone/>
              <a:defRPr sz="1371"/>
            </a:lvl8pPr>
            <a:lvl9pPr marL="3134563" indent="0">
              <a:buNone/>
              <a:defRPr sz="137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5D26-5649-4C8F-A80C-9D8DBDF9C1A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4296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4433" y="1557339"/>
            <a:ext cx="5522384" cy="4568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60018" y="1557339"/>
            <a:ext cx="5522383" cy="4568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93277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94157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88282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5252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9284081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7553492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47506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478433" y="700089"/>
            <a:ext cx="3048000" cy="54260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34433" y="700089"/>
            <a:ext cx="8940800" cy="54260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95437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334433" y="700088"/>
            <a:ext cx="121920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34433" y="1557338"/>
            <a:ext cx="5522384" cy="2208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060018" y="1557338"/>
            <a:ext cx="5522383" cy="2208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34433" y="3917951"/>
            <a:ext cx="5522384" cy="22082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060018" y="3917951"/>
            <a:ext cx="5522383" cy="22082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62168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33" y="700088"/>
            <a:ext cx="121920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4433" y="1557339"/>
            <a:ext cx="5522384" cy="4568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060018" y="1557338"/>
            <a:ext cx="5522383" cy="2208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060018" y="3917951"/>
            <a:ext cx="5522383" cy="22082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6927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8325" y="2282826"/>
            <a:ext cx="5498118" cy="400242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50667" y="2282826"/>
            <a:ext cx="5499828" cy="400242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3A531-7CF0-48A3-A4CB-6D8FC8AD02D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27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33" y="700088"/>
            <a:ext cx="12192000" cy="7921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34433" y="1557339"/>
            <a:ext cx="5522384" cy="4568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060018" y="1557338"/>
            <a:ext cx="5522383" cy="2208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060018" y="3917951"/>
            <a:ext cx="5522383" cy="22082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07521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943" y="364599"/>
            <a:ext cx="10515535" cy="132643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943" y="1681509"/>
            <a:ext cx="5157693" cy="823069"/>
          </a:xfrm>
        </p:spPr>
        <p:txBody>
          <a:bodyPr anchor="b"/>
          <a:lstStyle>
            <a:lvl1pPr marL="0" indent="0">
              <a:buNone/>
              <a:defRPr sz="2057" b="1"/>
            </a:lvl1pPr>
            <a:lvl2pPr marL="391820" indent="0">
              <a:buNone/>
              <a:defRPr sz="1714" b="1"/>
            </a:lvl2pPr>
            <a:lvl3pPr marL="783641" indent="0">
              <a:buNone/>
              <a:defRPr sz="1543" b="1"/>
            </a:lvl3pPr>
            <a:lvl4pPr marL="1175461" indent="0">
              <a:buNone/>
              <a:defRPr sz="1371" b="1"/>
            </a:lvl4pPr>
            <a:lvl5pPr marL="1567282" indent="0">
              <a:buNone/>
              <a:defRPr sz="1371" b="1"/>
            </a:lvl5pPr>
            <a:lvl6pPr marL="1959102" indent="0">
              <a:buNone/>
              <a:defRPr sz="1371" b="1"/>
            </a:lvl6pPr>
            <a:lvl7pPr marL="2350922" indent="0">
              <a:buNone/>
              <a:defRPr sz="1371" b="1"/>
            </a:lvl7pPr>
            <a:lvl8pPr marL="2742743" indent="0">
              <a:buNone/>
              <a:defRPr sz="1371" b="1"/>
            </a:lvl8pPr>
            <a:lvl9pPr marL="3134563" indent="0">
              <a:buNone/>
              <a:defRPr sz="1371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943" y="2504579"/>
            <a:ext cx="5157693" cy="368544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126" y="1681509"/>
            <a:ext cx="5183353" cy="823069"/>
          </a:xfrm>
        </p:spPr>
        <p:txBody>
          <a:bodyPr anchor="b"/>
          <a:lstStyle>
            <a:lvl1pPr marL="0" indent="0">
              <a:buNone/>
              <a:defRPr sz="2057" b="1"/>
            </a:lvl1pPr>
            <a:lvl2pPr marL="391820" indent="0">
              <a:buNone/>
              <a:defRPr sz="1714" b="1"/>
            </a:lvl2pPr>
            <a:lvl3pPr marL="783641" indent="0">
              <a:buNone/>
              <a:defRPr sz="1543" b="1"/>
            </a:lvl3pPr>
            <a:lvl4pPr marL="1175461" indent="0">
              <a:buNone/>
              <a:defRPr sz="1371" b="1"/>
            </a:lvl4pPr>
            <a:lvl5pPr marL="1567282" indent="0">
              <a:buNone/>
              <a:defRPr sz="1371" b="1"/>
            </a:lvl5pPr>
            <a:lvl6pPr marL="1959102" indent="0">
              <a:buNone/>
              <a:defRPr sz="1371" b="1"/>
            </a:lvl6pPr>
            <a:lvl7pPr marL="2350922" indent="0">
              <a:buNone/>
              <a:defRPr sz="1371" b="1"/>
            </a:lvl7pPr>
            <a:lvl8pPr marL="2742743" indent="0">
              <a:buNone/>
              <a:defRPr sz="1371" b="1"/>
            </a:lvl8pPr>
            <a:lvl9pPr marL="3134563" indent="0">
              <a:buNone/>
              <a:defRPr sz="1371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126" y="2504579"/>
            <a:ext cx="5183353" cy="368544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65E62-C509-4BB0-9950-F8BA7FD2368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911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481C5-D009-4B3D-ACAA-C2825C806D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601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0CA4-6858-455B-8EA1-C1B2D3BFA8F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59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943" y="457110"/>
            <a:ext cx="3932847" cy="1599882"/>
          </a:xfrm>
        </p:spPr>
        <p:txBody>
          <a:bodyPr anchor="b"/>
          <a:lstStyle>
            <a:lvl1pPr>
              <a:defRPr sz="2742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353" y="987683"/>
            <a:ext cx="6172125" cy="4873111"/>
          </a:xfrm>
        </p:spPr>
        <p:txBody>
          <a:bodyPr/>
          <a:lstStyle>
            <a:lvl1pPr>
              <a:defRPr sz="2742"/>
            </a:lvl1pPr>
            <a:lvl2pPr>
              <a:defRPr sz="2400"/>
            </a:lvl2pPr>
            <a:lvl3pPr>
              <a:defRPr sz="2057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943" y="2056992"/>
            <a:ext cx="3932847" cy="3811965"/>
          </a:xfrm>
        </p:spPr>
        <p:txBody>
          <a:bodyPr/>
          <a:lstStyle>
            <a:lvl1pPr marL="0" indent="0">
              <a:buNone/>
              <a:defRPr sz="1371"/>
            </a:lvl1pPr>
            <a:lvl2pPr marL="391820" indent="0">
              <a:buNone/>
              <a:defRPr sz="1200"/>
            </a:lvl2pPr>
            <a:lvl3pPr marL="783641" indent="0">
              <a:buNone/>
              <a:defRPr sz="1028"/>
            </a:lvl3pPr>
            <a:lvl4pPr marL="1175461" indent="0">
              <a:buNone/>
              <a:defRPr sz="857"/>
            </a:lvl4pPr>
            <a:lvl5pPr marL="1567282" indent="0">
              <a:buNone/>
              <a:defRPr sz="857"/>
            </a:lvl5pPr>
            <a:lvl6pPr marL="1959102" indent="0">
              <a:buNone/>
              <a:defRPr sz="857"/>
            </a:lvl6pPr>
            <a:lvl7pPr marL="2350922" indent="0">
              <a:buNone/>
              <a:defRPr sz="857"/>
            </a:lvl7pPr>
            <a:lvl8pPr marL="2742743" indent="0">
              <a:buNone/>
              <a:defRPr sz="857"/>
            </a:lvl8pPr>
            <a:lvl9pPr marL="3134563" indent="0">
              <a:buNone/>
              <a:defRPr sz="857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7F0DA-9317-4776-8031-2C757A8BBA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104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943" y="457110"/>
            <a:ext cx="3932847" cy="1599882"/>
          </a:xfrm>
        </p:spPr>
        <p:txBody>
          <a:bodyPr anchor="b"/>
          <a:lstStyle>
            <a:lvl1pPr>
              <a:defRPr sz="2742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353" y="987683"/>
            <a:ext cx="6172125" cy="4873111"/>
          </a:xfrm>
        </p:spPr>
        <p:txBody>
          <a:bodyPr/>
          <a:lstStyle>
            <a:lvl1pPr marL="0" indent="0">
              <a:buNone/>
              <a:defRPr sz="2742"/>
            </a:lvl1pPr>
            <a:lvl2pPr marL="391820" indent="0">
              <a:buNone/>
              <a:defRPr sz="2400"/>
            </a:lvl2pPr>
            <a:lvl3pPr marL="783641" indent="0">
              <a:buNone/>
              <a:defRPr sz="2057"/>
            </a:lvl3pPr>
            <a:lvl4pPr marL="1175461" indent="0">
              <a:buNone/>
              <a:defRPr sz="1714"/>
            </a:lvl4pPr>
            <a:lvl5pPr marL="1567282" indent="0">
              <a:buNone/>
              <a:defRPr sz="1714"/>
            </a:lvl5pPr>
            <a:lvl6pPr marL="1959102" indent="0">
              <a:buNone/>
              <a:defRPr sz="1714"/>
            </a:lvl6pPr>
            <a:lvl7pPr marL="2350922" indent="0">
              <a:buNone/>
              <a:defRPr sz="1714"/>
            </a:lvl7pPr>
            <a:lvl8pPr marL="2742743" indent="0">
              <a:buNone/>
              <a:defRPr sz="1714"/>
            </a:lvl8pPr>
            <a:lvl9pPr marL="3134563" indent="0">
              <a:buNone/>
              <a:defRPr sz="1714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943" y="2056992"/>
            <a:ext cx="3932847" cy="3811965"/>
          </a:xfrm>
        </p:spPr>
        <p:txBody>
          <a:bodyPr/>
          <a:lstStyle>
            <a:lvl1pPr marL="0" indent="0">
              <a:buNone/>
              <a:defRPr sz="1371"/>
            </a:lvl1pPr>
            <a:lvl2pPr marL="391820" indent="0">
              <a:buNone/>
              <a:defRPr sz="1200"/>
            </a:lvl2pPr>
            <a:lvl3pPr marL="783641" indent="0">
              <a:buNone/>
              <a:defRPr sz="1028"/>
            </a:lvl3pPr>
            <a:lvl4pPr marL="1175461" indent="0">
              <a:buNone/>
              <a:defRPr sz="857"/>
            </a:lvl4pPr>
            <a:lvl5pPr marL="1567282" indent="0">
              <a:buNone/>
              <a:defRPr sz="857"/>
            </a:lvl5pPr>
            <a:lvl6pPr marL="1959102" indent="0">
              <a:buNone/>
              <a:defRPr sz="857"/>
            </a:lvl6pPr>
            <a:lvl7pPr marL="2350922" indent="0">
              <a:buNone/>
              <a:defRPr sz="857"/>
            </a:lvl7pPr>
            <a:lvl8pPr marL="2742743" indent="0">
              <a:buNone/>
              <a:defRPr sz="857"/>
            </a:lvl8pPr>
            <a:lvl9pPr marL="3134563" indent="0">
              <a:buNone/>
              <a:defRPr sz="857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EF4A5-2D88-4B5A-8B54-64093F5DEE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83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8325" y="1450234"/>
            <a:ext cx="11162171" cy="82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err="1" smtClean="0"/>
              <a:t>Klicken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Sie</a:t>
            </a:r>
            <a:r>
              <a:rPr lang="en-GB" altLang="de-DE" dirty="0" smtClean="0"/>
              <a:t>, um das Format des </a:t>
            </a:r>
            <a:r>
              <a:rPr lang="en-GB" altLang="de-DE" dirty="0" err="1" smtClean="0"/>
              <a:t>Titeltextes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zu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bearbeiten</a:t>
            </a:r>
            <a:endParaRPr lang="en-GB" altLang="de-DE" dirty="0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8325" y="2023182"/>
            <a:ext cx="11162171" cy="400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err="1" smtClean="0"/>
              <a:t>Klicken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Sie</a:t>
            </a:r>
            <a:r>
              <a:rPr lang="en-GB" altLang="de-DE" dirty="0" smtClean="0"/>
              <a:t>, um die </a:t>
            </a:r>
            <a:r>
              <a:rPr lang="en-GB" altLang="de-DE" dirty="0" err="1" smtClean="0"/>
              <a:t>Formate</a:t>
            </a:r>
            <a:r>
              <a:rPr lang="en-GB" altLang="de-DE" dirty="0" smtClean="0"/>
              <a:t> des </a:t>
            </a:r>
            <a:r>
              <a:rPr lang="en-GB" altLang="de-DE" dirty="0" err="1" smtClean="0"/>
              <a:t>Gliederungstextes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zu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bearbeiten</a:t>
            </a:r>
            <a:endParaRPr lang="en-GB" altLang="de-DE" dirty="0" smtClean="0"/>
          </a:p>
          <a:p>
            <a:pPr lvl="1"/>
            <a:r>
              <a:rPr lang="en-GB" altLang="de-DE" dirty="0" err="1" smtClean="0"/>
              <a:t>Zweite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Gliederungsebene</a:t>
            </a:r>
            <a:endParaRPr lang="en-GB" altLang="de-DE" dirty="0" smtClean="0"/>
          </a:p>
          <a:p>
            <a:pPr lvl="2"/>
            <a:r>
              <a:rPr lang="en-GB" altLang="de-DE" dirty="0" err="1" smtClean="0"/>
              <a:t>Dritte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Gliederungsebene</a:t>
            </a:r>
            <a:endParaRPr lang="en-GB" altLang="de-DE" dirty="0" smtClean="0"/>
          </a:p>
          <a:p>
            <a:pPr lvl="3"/>
            <a:r>
              <a:rPr lang="en-GB" altLang="de-DE" dirty="0" err="1" smtClean="0"/>
              <a:t>Vierte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Gliederungsebene</a:t>
            </a:r>
            <a:endParaRPr lang="en-GB" altLang="de-DE" dirty="0" smtClean="0"/>
          </a:p>
          <a:p>
            <a:pPr lvl="4"/>
            <a:r>
              <a:rPr lang="en-GB" altLang="de-DE" dirty="0" err="1" smtClean="0"/>
              <a:t>Fünfte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Gliederungsebene</a:t>
            </a:r>
            <a:endParaRPr lang="en-GB" altLang="de-DE" dirty="0" smtClean="0"/>
          </a:p>
          <a:p>
            <a:pPr lvl="4"/>
            <a:r>
              <a:rPr lang="en-GB" altLang="de-DE" dirty="0" err="1" smtClean="0"/>
              <a:t>Sechste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Gliederungsebene</a:t>
            </a:r>
            <a:endParaRPr lang="en-GB" altLang="de-DE" dirty="0" smtClean="0"/>
          </a:p>
          <a:p>
            <a:pPr lvl="4"/>
            <a:r>
              <a:rPr lang="en-GB" altLang="de-DE" dirty="0" err="1" smtClean="0"/>
              <a:t>Siebente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Gliederungsebene</a:t>
            </a:r>
            <a:endParaRPr lang="en-GB" altLang="de-DE" dirty="0" smtClean="0"/>
          </a:p>
          <a:p>
            <a:pPr lvl="4"/>
            <a:r>
              <a:rPr lang="en-GB" altLang="de-DE" dirty="0" err="1" smtClean="0"/>
              <a:t>Achte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Gliederungsebene</a:t>
            </a:r>
            <a:endParaRPr lang="en-GB" altLang="de-DE" dirty="0" smtClean="0"/>
          </a:p>
          <a:p>
            <a:pPr lvl="4"/>
            <a:r>
              <a:rPr lang="en-GB" altLang="de-DE" dirty="0" err="1" smtClean="0"/>
              <a:t>Neunte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Gliederungsebene</a:t>
            </a:r>
            <a:endParaRPr lang="en-GB" altLang="de-DE" dirty="0" smtClean="0"/>
          </a:p>
        </p:txBody>
      </p:sp>
      <p:pic>
        <p:nvPicPr>
          <p:cNvPr id="33" name="image1.pdf">
            <a:extLst>
              <a:ext uri="{FF2B5EF4-FFF2-40B4-BE49-F238E27FC236}">
                <a16:creationId xmlns:a16="http://schemas.microsoft.com/office/drawing/2014/main" xmlns="" id="{05FD0280-11A6-4C5B-8518-C747A7A931B3}"/>
              </a:ext>
            </a:extLst>
          </p:cNvPr>
          <p:cNvPicPr/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" r="11618" b="832"/>
          <a:stretch>
            <a:fillRect/>
          </a:stretch>
        </p:blipFill>
        <p:spPr>
          <a:xfrm>
            <a:off x="11945847" y="0"/>
            <a:ext cx="24615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945847" y="1823767"/>
            <a:ext cx="257722" cy="503423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38"/>
          <a:stretch/>
        </p:blipFill>
        <p:spPr>
          <a:xfrm>
            <a:off x="307938" y="209782"/>
            <a:ext cx="1711721" cy="735393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304858" y="6459093"/>
            <a:ext cx="1380065" cy="3075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800" tIns="60840" rIns="23760" bIns="60840">
            <a:spAutoFit/>
          </a:bodyPr>
          <a:lstStyle>
            <a:lvl1pPr marL="190500" indent="-176213"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1pPr>
            <a:lvl2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2pPr>
            <a:lvl3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3pPr>
            <a:lvl4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4pPr>
            <a:lvl5pPr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r" eaLnBrk="1" hangingPunct="1">
              <a:buSzPct val="100000"/>
              <a:defRPr/>
            </a:pPr>
            <a:r>
              <a:rPr lang="de-DE" altLang="de-DE" sz="1200" b="1" dirty="0" smtClean="0">
                <a:solidFill>
                  <a:srgbClr val="76B8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www.medifa.com</a:t>
            </a:r>
            <a:endParaRPr lang="de-DE" altLang="de-DE" sz="1200" b="1" dirty="0">
              <a:solidFill>
                <a:srgbClr val="76B82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Gerader Verbinder 16"/>
          <p:cNvCxnSpPr/>
          <p:nvPr userDrawn="1"/>
        </p:nvCxnSpPr>
        <p:spPr>
          <a:xfrm>
            <a:off x="370389" y="1006997"/>
            <a:ext cx="11279744" cy="0"/>
          </a:xfrm>
          <a:prstGeom prst="line">
            <a:avLst/>
          </a:prstGeom>
          <a:noFill/>
          <a:ln w="12700" cap="flat">
            <a:solidFill>
              <a:srgbClr val="76B82A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Gerader Verbinder 18"/>
          <p:cNvCxnSpPr/>
          <p:nvPr userDrawn="1"/>
        </p:nvCxnSpPr>
        <p:spPr>
          <a:xfrm>
            <a:off x="370389" y="6359116"/>
            <a:ext cx="11280000" cy="0"/>
          </a:xfrm>
          <a:prstGeom prst="line">
            <a:avLst/>
          </a:prstGeom>
          <a:noFill/>
          <a:ln w="12700" cap="flat">
            <a:solidFill>
              <a:srgbClr val="76B82A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Gerader Verbinder 19"/>
          <p:cNvCxnSpPr/>
          <p:nvPr userDrawn="1"/>
        </p:nvCxnSpPr>
        <p:spPr>
          <a:xfrm>
            <a:off x="370389" y="149071"/>
            <a:ext cx="11279744" cy="9003"/>
          </a:xfrm>
          <a:prstGeom prst="line">
            <a:avLst/>
          </a:prstGeom>
          <a:noFill/>
          <a:ln w="12700" cap="flat">
            <a:solidFill>
              <a:srgbClr val="76B82A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708" y="6484298"/>
            <a:ext cx="832425" cy="257124"/>
          </a:xfrm>
          <a:prstGeom prst="rect">
            <a:avLst/>
          </a:prstGeom>
        </p:spPr>
      </p:pic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19775" y="6401502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57660-36D2-4B21-8895-898BBB5DBE1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456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8501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85" b="1" kern="1200">
          <a:solidFill>
            <a:srgbClr val="4C4C4C"/>
          </a:solidFill>
          <a:latin typeface="+mj-lt"/>
          <a:ea typeface="+mj-ea"/>
          <a:cs typeface="+mj-cs"/>
        </a:defRPr>
      </a:lvl1pPr>
      <a:lvl2pPr algn="l" defTabSz="38501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85" b="1">
          <a:solidFill>
            <a:srgbClr val="4C4C4C"/>
          </a:solidFill>
          <a:latin typeface="Arial Narrow" panose="020B0606020202030204" pitchFamily="34" charset="0"/>
          <a:cs typeface="Arial Unicode MS" charset="0"/>
        </a:defRPr>
      </a:lvl2pPr>
      <a:lvl3pPr algn="l" defTabSz="38501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85" b="1">
          <a:solidFill>
            <a:srgbClr val="4C4C4C"/>
          </a:solidFill>
          <a:latin typeface="Arial Narrow" panose="020B0606020202030204" pitchFamily="34" charset="0"/>
          <a:cs typeface="Arial Unicode MS" charset="0"/>
        </a:defRPr>
      </a:lvl3pPr>
      <a:lvl4pPr algn="l" defTabSz="38501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85" b="1">
          <a:solidFill>
            <a:srgbClr val="4C4C4C"/>
          </a:solidFill>
          <a:latin typeface="Arial Narrow" panose="020B0606020202030204" pitchFamily="34" charset="0"/>
          <a:cs typeface="Arial Unicode MS" charset="0"/>
        </a:defRPr>
      </a:lvl4pPr>
      <a:lvl5pPr algn="l" defTabSz="38501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85" b="1">
          <a:solidFill>
            <a:srgbClr val="4C4C4C"/>
          </a:solidFill>
          <a:latin typeface="Arial Narrow" panose="020B0606020202030204" pitchFamily="34" charset="0"/>
          <a:cs typeface="Arial Unicode MS" charset="0"/>
        </a:defRPr>
      </a:lvl5pPr>
      <a:lvl6pPr marL="2155012" indent="-195910" algn="l" defTabSz="38501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85" b="1">
          <a:solidFill>
            <a:srgbClr val="4C4C4C"/>
          </a:solidFill>
          <a:latin typeface="Arial Narrow" panose="020B0606020202030204" pitchFamily="34" charset="0"/>
          <a:cs typeface="Arial Unicode MS" charset="0"/>
        </a:defRPr>
      </a:lvl6pPr>
      <a:lvl7pPr marL="2546833" indent="-195910" algn="l" defTabSz="38501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85" b="1">
          <a:solidFill>
            <a:srgbClr val="4C4C4C"/>
          </a:solidFill>
          <a:latin typeface="Arial Narrow" panose="020B0606020202030204" pitchFamily="34" charset="0"/>
          <a:cs typeface="Arial Unicode MS" charset="0"/>
        </a:defRPr>
      </a:lvl7pPr>
      <a:lvl8pPr marL="2938653" indent="-195910" algn="l" defTabSz="38501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85" b="1">
          <a:solidFill>
            <a:srgbClr val="4C4C4C"/>
          </a:solidFill>
          <a:latin typeface="Arial Narrow" panose="020B0606020202030204" pitchFamily="34" charset="0"/>
          <a:cs typeface="Arial Unicode MS" charset="0"/>
        </a:defRPr>
      </a:lvl8pPr>
      <a:lvl9pPr marL="3330473" indent="-195910" algn="l" defTabSz="38501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85" b="1">
          <a:solidFill>
            <a:srgbClr val="4C4C4C"/>
          </a:solidFill>
          <a:latin typeface="Arial Narrow" panose="020B0606020202030204" pitchFamily="34" charset="0"/>
          <a:cs typeface="Arial Unicode MS" charset="0"/>
        </a:defRPr>
      </a:lvl9pPr>
    </p:titleStyle>
    <p:bodyStyle>
      <a:lvl1pPr marL="293865" indent="-293865" algn="l" defTabSz="385018" rtl="0" eaLnBrk="0" fontAlgn="base" hangingPunct="0">
        <a:lnSpc>
          <a:spcPct val="93000"/>
        </a:lnSpc>
        <a:spcBef>
          <a:spcPct val="0"/>
        </a:spcBef>
        <a:spcAft>
          <a:spcPts val="1221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3333"/>
          </a:solidFill>
          <a:latin typeface="+mn-lt"/>
          <a:ea typeface="+mn-ea"/>
          <a:cs typeface="+mn-cs"/>
        </a:defRPr>
      </a:lvl1pPr>
      <a:lvl2pPr marL="636708" indent="-244888" algn="l" defTabSz="385018" rtl="0" eaLnBrk="0" fontAlgn="base" hangingPunct="0">
        <a:lnSpc>
          <a:spcPct val="93000"/>
        </a:lnSpc>
        <a:spcBef>
          <a:spcPct val="0"/>
        </a:spcBef>
        <a:spcAft>
          <a:spcPts val="975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979551" indent="-195910" algn="l" defTabSz="385018" rtl="0" eaLnBrk="0" fontAlgn="base" hangingPunct="0">
        <a:lnSpc>
          <a:spcPct val="96000"/>
        </a:lnSpc>
        <a:spcBef>
          <a:spcPct val="0"/>
        </a:spcBef>
        <a:spcAft>
          <a:spcPts val="728"/>
        </a:spcAft>
        <a:buClr>
          <a:srgbClr val="000000"/>
        </a:buClr>
        <a:buSzPct val="100000"/>
        <a:buFont typeface="Times New Roman" panose="02020603050405020304" pitchFamily="18" charset="0"/>
        <a:defRPr sz="2057" kern="1200">
          <a:solidFill>
            <a:srgbClr val="333333"/>
          </a:solidFill>
          <a:latin typeface="+mn-lt"/>
          <a:ea typeface="+mn-ea"/>
          <a:cs typeface="+mn-cs"/>
        </a:defRPr>
      </a:lvl3pPr>
      <a:lvl4pPr marL="1371371" indent="-195910" algn="l" defTabSz="385018" rtl="0" eaLnBrk="0" fontAlgn="base" hangingPunct="0">
        <a:lnSpc>
          <a:spcPct val="96000"/>
        </a:lnSpc>
        <a:spcBef>
          <a:spcPct val="0"/>
        </a:spcBef>
        <a:spcAft>
          <a:spcPts val="493"/>
        </a:spcAft>
        <a:buClr>
          <a:srgbClr val="000000"/>
        </a:buClr>
        <a:buSzPct val="100000"/>
        <a:buFont typeface="Times New Roman" panose="02020603050405020304" pitchFamily="18" charset="0"/>
        <a:defRPr sz="2057" kern="1200">
          <a:solidFill>
            <a:srgbClr val="333333"/>
          </a:solidFill>
          <a:latin typeface="+mn-lt"/>
          <a:ea typeface="+mn-ea"/>
          <a:cs typeface="+mn-cs"/>
        </a:defRPr>
      </a:lvl4pPr>
      <a:lvl5pPr marL="1763192" indent="-195910" algn="l" defTabSz="385018" rtl="0" eaLnBrk="0" fontAlgn="base" hangingPunct="0">
        <a:lnSpc>
          <a:spcPct val="96000"/>
        </a:lnSpc>
        <a:spcBef>
          <a:spcPct val="0"/>
        </a:spcBef>
        <a:spcAft>
          <a:spcPts val="247"/>
        </a:spcAft>
        <a:buClr>
          <a:srgbClr val="000000"/>
        </a:buClr>
        <a:buSzPct val="100000"/>
        <a:buFont typeface="Times New Roman" panose="02020603050405020304" pitchFamily="18" charset="0"/>
        <a:defRPr sz="1714" kern="1200">
          <a:solidFill>
            <a:srgbClr val="333333"/>
          </a:solidFill>
          <a:latin typeface="+mn-lt"/>
          <a:ea typeface="+mn-ea"/>
          <a:cs typeface="+mn-cs"/>
        </a:defRPr>
      </a:lvl5pPr>
      <a:lvl6pPr marL="2155012" indent="-195910" algn="l" defTabSz="783641" rtl="0" eaLnBrk="1" latinLnBrk="0" hangingPunct="1">
        <a:lnSpc>
          <a:spcPct val="90000"/>
        </a:lnSpc>
        <a:spcBef>
          <a:spcPts val="429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2546833" indent="-195910" algn="l" defTabSz="783641" rtl="0" eaLnBrk="1" latinLnBrk="0" hangingPunct="1">
        <a:lnSpc>
          <a:spcPct val="90000"/>
        </a:lnSpc>
        <a:spcBef>
          <a:spcPts val="429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2938653" indent="-195910" algn="l" defTabSz="783641" rtl="0" eaLnBrk="1" latinLnBrk="0" hangingPunct="1">
        <a:lnSpc>
          <a:spcPct val="90000"/>
        </a:lnSpc>
        <a:spcBef>
          <a:spcPts val="429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3330473" indent="-195910" algn="l" defTabSz="783641" rtl="0" eaLnBrk="1" latinLnBrk="0" hangingPunct="1">
        <a:lnSpc>
          <a:spcPct val="90000"/>
        </a:lnSpc>
        <a:spcBef>
          <a:spcPts val="429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83641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1pPr>
      <a:lvl2pPr marL="391820" algn="l" defTabSz="783641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2pPr>
      <a:lvl3pPr marL="783641" algn="l" defTabSz="783641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3pPr>
      <a:lvl4pPr marL="1175461" algn="l" defTabSz="783641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4pPr>
      <a:lvl5pPr marL="1567282" algn="l" defTabSz="783641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5pPr>
      <a:lvl6pPr marL="1959102" algn="l" defTabSz="783641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2350922" algn="l" defTabSz="783641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2742743" algn="l" defTabSz="783641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3134563" algn="l" defTabSz="783641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58922-F0E6-48C8-9689-2F9D3FA446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87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557339"/>
            <a:ext cx="11247967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  <a:br>
              <a:rPr lang="de-DE" altLang="de-DE" smtClean="0"/>
            </a:br>
            <a:r>
              <a:rPr lang="de-DE" altLang="de-DE" smtClean="0"/>
              <a:t>Zweite Ebene</a:t>
            </a:r>
          </a:p>
        </p:txBody>
      </p:sp>
      <p:pic>
        <p:nvPicPr>
          <p:cNvPr id="1027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767" y="115889"/>
            <a:ext cx="1384300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15" descr="Headline_datenblatt_le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784" y="836614"/>
            <a:ext cx="11042651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334433" y="700088"/>
            <a:ext cx="12192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grpSp>
        <p:nvGrpSpPr>
          <p:cNvPr id="1030" name="Group 33"/>
          <p:cNvGrpSpPr>
            <a:grpSpLocks/>
          </p:cNvGrpSpPr>
          <p:nvPr/>
        </p:nvGrpSpPr>
        <p:grpSpPr bwMode="auto">
          <a:xfrm>
            <a:off x="-143933" y="-7299325"/>
            <a:ext cx="12096751" cy="7056437"/>
            <a:chOff x="-68" y="-108"/>
            <a:chExt cx="5715" cy="4445"/>
          </a:xfrm>
        </p:grpSpPr>
        <p:sp>
          <p:nvSpPr>
            <p:cNvPr id="1039" name="Line 21"/>
            <p:cNvSpPr>
              <a:spLocks noChangeShapeType="1"/>
            </p:cNvSpPr>
            <p:nvPr userDrawn="1"/>
          </p:nvSpPr>
          <p:spPr bwMode="auto">
            <a:xfrm>
              <a:off x="5375" y="-108"/>
              <a:ext cx="0" cy="44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000">
                <a:solidFill>
                  <a:srgbClr val="000000"/>
                </a:solidFill>
              </a:endParaRPr>
            </a:p>
          </p:txBody>
        </p:sp>
        <p:sp>
          <p:nvSpPr>
            <p:cNvPr id="1040" name="Line 18"/>
            <p:cNvSpPr>
              <a:spLocks noChangeShapeType="1"/>
            </p:cNvSpPr>
            <p:nvPr userDrawn="1"/>
          </p:nvSpPr>
          <p:spPr bwMode="auto">
            <a:xfrm>
              <a:off x="-23" y="1026"/>
              <a:ext cx="5670" cy="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000">
                <a:solidFill>
                  <a:srgbClr val="000000"/>
                </a:solidFill>
              </a:endParaRPr>
            </a:p>
          </p:txBody>
        </p:sp>
        <p:sp>
          <p:nvSpPr>
            <p:cNvPr id="1041" name="Line 20"/>
            <p:cNvSpPr>
              <a:spLocks noChangeShapeType="1"/>
            </p:cNvSpPr>
            <p:nvPr userDrawn="1"/>
          </p:nvSpPr>
          <p:spPr bwMode="auto">
            <a:xfrm>
              <a:off x="204" y="-108"/>
              <a:ext cx="0" cy="4428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000">
                <a:solidFill>
                  <a:srgbClr val="000000"/>
                </a:solidFill>
              </a:endParaRPr>
            </a:p>
          </p:txBody>
        </p:sp>
        <p:sp>
          <p:nvSpPr>
            <p:cNvPr id="1042" name="Line 22"/>
            <p:cNvSpPr>
              <a:spLocks noChangeShapeType="1"/>
            </p:cNvSpPr>
            <p:nvPr userDrawn="1"/>
          </p:nvSpPr>
          <p:spPr bwMode="auto">
            <a:xfrm>
              <a:off x="-23" y="1389"/>
              <a:ext cx="5670" cy="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000">
                <a:solidFill>
                  <a:srgbClr val="000000"/>
                </a:solidFill>
              </a:endParaRPr>
            </a:p>
          </p:txBody>
        </p:sp>
        <p:sp>
          <p:nvSpPr>
            <p:cNvPr id="1043" name="Line 23"/>
            <p:cNvSpPr>
              <a:spLocks noChangeShapeType="1"/>
            </p:cNvSpPr>
            <p:nvPr userDrawn="1"/>
          </p:nvSpPr>
          <p:spPr bwMode="auto">
            <a:xfrm>
              <a:off x="-68" y="3862"/>
              <a:ext cx="5670" cy="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000">
                <a:solidFill>
                  <a:srgbClr val="000000"/>
                </a:solidFill>
              </a:endParaRPr>
            </a:p>
          </p:txBody>
        </p:sp>
      </p:grpSp>
      <p:sp>
        <p:nvSpPr>
          <p:cNvPr id="1031" name="Line 27"/>
          <p:cNvSpPr>
            <a:spLocks noChangeShapeType="1"/>
          </p:cNvSpPr>
          <p:nvPr/>
        </p:nvSpPr>
        <p:spPr bwMode="auto">
          <a:xfrm>
            <a:off x="431800" y="-3159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000000"/>
              </a:solidFill>
            </a:endParaRPr>
          </a:p>
        </p:txBody>
      </p:sp>
      <p:sp>
        <p:nvSpPr>
          <p:cNvPr id="1032" name="Line 28"/>
          <p:cNvSpPr>
            <a:spLocks noChangeShapeType="1"/>
          </p:cNvSpPr>
          <p:nvPr/>
        </p:nvSpPr>
        <p:spPr bwMode="auto">
          <a:xfrm>
            <a:off x="11377084" y="-3159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000000"/>
              </a:solidFill>
            </a:endParaRPr>
          </a:p>
        </p:txBody>
      </p:sp>
      <p:sp>
        <p:nvSpPr>
          <p:cNvPr id="1033" name="Line 29"/>
          <p:cNvSpPr>
            <a:spLocks noChangeShapeType="1"/>
          </p:cNvSpPr>
          <p:nvPr/>
        </p:nvSpPr>
        <p:spPr bwMode="auto">
          <a:xfrm>
            <a:off x="-431800" y="1628775"/>
            <a:ext cx="3365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000000"/>
              </a:solidFill>
            </a:endParaRPr>
          </a:p>
        </p:txBody>
      </p:sp>
      <p:sp>
        <p:nvSpPr>
          <p:cNvPr id="1034" name="Line 30"/>
          <p:cNvSpPr>
            <a:spLocks noChangeShapeType="1"/>
          </p:cNvSpPr>
          <p:nvPr/>
        </p:nvSpPr>
        <p:spPr bwMode="auto">
          <a:xfrm>
            <a:off x="-480484" y="2205038"/>
            <a:ext cx="3365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000000"/>
              </a:solidFill>
            </a:endParaRPr>
          </a:p>
        </p:txBody>
      </p:sp>
      <p:sp>
        <p:nvSpPr>
          <p:cNvPr id="1035" name="Line 31"/>
          <p:cNvSpPr>
            <a:spLocks noChangeShapeType="1"/>
          </p:cNvSpPr>
          <p:nvPr/>
        </p:nvSpPr>
        <p:spPr bwMode="auto">
          <a:xfrm>
            <a:off x="-480484" y="6121400"/>
            <a:ext cx="3365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000000"/>
              </a:solidFill>
            </a:endParaRPr>
          </a:p>
        </p:txBody>
      </p:sp>
      <p:pic>
        <p:nvPicPr>
          <p:cNvPr id="1036" name="Picture 4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6275388"/>
            <a:ext cx="10945284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7" name="Rectangle 47"/>
          <p:cNvSpPr>
            <a:spLocks noChangeArrowheads="1"/>
          </p:cNvSpPr>
          <p:nvPr/>
        </p:nvSpPr>
        <p:spPr bwMode="auto">
          <a:xfrm>
            <a:off x="2639484" y="6524626"/>
            <a:ext cx="7584016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endParaRPr lang="de-DE" altLang="de-DE" sz="1000" smtClean="0">
              <a:solidFill>
                <a:srgbClr val="000000"/>
              </a:solidFill>
            </a:endParaRPr>
          </a:p>
        </p:txBody>
      </p:sp>
      <p:sp>
        <p:nvSpPr>
          <p:cNvPr id="1038" name="Rectangle 48"/>
          <p:cNvSpPr>
            <a:spLocks noChangeArrowheads="1"/>
          </p:cNvSpPr>
          <p:nvPr/>
        </p:nvSpPr>
        <p:spPr bwMode="auto">
          <a:xfrm>
            <a:off x="2544234" y="6524625"/>
            <a:ext cx="7871884" cy="217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endParaRPr lang="de-DE" altLang="de-DE" sz="1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8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algn="l" rtl="0" eaLnBrk="0" fontAlgn="base" hangingPunct="0">
        <a:spcBef>
          <a:spcPct val="20000"/>
        </a:spcBef>
        <a:spcAft>
          <a:spcPct val="0"/>
        </a:spcAft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algn="l" rtl="0" eaLnBrk="0" fontAlgn="base" hangingPunct="0">
        <a:spcBef>
          <a:spcPct val="20000"/>
        </a:spcBef>
        <a:spcAft>
          <a:spcPct val="0"/>
        </a:spcAft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79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655888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11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9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cid:image002.jpg@01D34672.C7EEFA20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csSX-MGEmg&amp;t=3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1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0.jpe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3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7.png"/><Relationship Id="rId5" Type="http://schemas.openxmlformats.org/officeDocument/2006/relationships/image" Target="../media/image149.e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"/>
            <a:ext cx="11933853" cy="6114662"/>
          </a:xfrm>
          <a:prstGeom prst="rect">
            <a:avLst/>
          </a:prstGeom>
        </p:spPr>
      </p:pic>
      <p:sp>
        <p:nvSpPr>
          <p:cNvPr id="4" name="Shape 81"/>
          <p:cNvSpPr/>
          <p:nvPr/>
        </p:nvSpPr>
        <p:spPr>
          <a:xfrm>
            <a:off x="390803" y="4419978"/>
            <a:ext cx="2992393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just">
              <a:spcAft>
                <a:spcPts val="4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Overview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just">
              <a:spcAft>
                <a:spcPts val="4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Wall System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just">
              <a:spcAft>
                <a:spcPts val="4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ystem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just">
              <a:spcAft>
                <a:spcPts val="4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Integrated Products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just">
              <a:spcAft>
                <a:spcPts val="4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Comparisons</a:t>
            </a:r>
          </a:p>
          <a:p>
            <a:pPr marL="342900" indent="-342900" algn="just">
              <a:spcAft>
                <a:spcPts val="400"/>
              </a:spcAft>
              <a:buFont typeface="+mj-lt"/>
              <a:buAutoNum type="arabicPeriod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References</a:t>
            </a:r>
          </a:p>
          <a:p>
            <a:pPr marL="342900" indent="-342900" algn="just">
              <a:spcAft>
                <a:spcPts val="400"/>
              </a:spcAft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Certificates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US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Shape 81"/>
          <p:cNvSpPr/>
          <p:nvPr/>
        </p:nvSpPr>
        <p:spPr>
          <a:xfrm>
            <a:off x="428127" y="4041843"/>
            <a:ext cx="625541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1341438" algn="l"/>
              </a:tabLst>
            </a:pPr>
            <a:r>
              <a:rPr lang="en-US" sz="16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/>
              </a:rPr>
              <a:t>RooSy</a:t>
            </a:r>
            <a:r>
              <a:rPr lang="en-US" sz="16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/>
              </a:rPr>
              <a:t> </a:t>
            </a:r>
            <a:r>
              <a:rPr lang="en-US" sz="16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/>
              </a:rPr>
              <a:t>Room System</a:t>
            </a:r>
            <a:endParaRPr lang="en-US" sz="16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 Bold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3" y="205255"/>
            <a:ext cx="1679704" cy="7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60" y="1986563"/>
            <a:ext cx="4835947" cy="348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8531714" y="1687362"/>
            <a:ext cx="1419305" cy="431962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altLang="zh-CN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M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etal</a:t>
            </a:r>
            <a:r>
              <a:rPr lang="de-DE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</a:t>
            </a:r>
            <a:r>
              <a:rPr lang="de-DE" altLang="zh-CN" sz="1543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C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eiling</a:t>
            </a:r>
            <a:endParaRPr lang="de-DE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5" name="Gerader Verbinder 4"/>
          <p:cNvCxnSpPr>
            <a:cxnSpLocks/>
            <a:stCxn id="4" idx="1"/>
          </p:cNvCxnSpPr>
          <p:nvPr/>
        </p:nvCxnSpPr>
        <p:spPr bwMode="auto">
          <a:xfrm flipH="1">
            <a:off x="6398710" y="1903343"/>
            <a:ext cx="2133004" cy="61489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hteck 5"/>
          <p:cNvSpPr/>
          <p:nvPr/>
        </p:nvSpPr>
        <p:spPr bwMode="auto">
          <a:xfrm>
            <a:off x="4825191" y="1169919"/>
            <a:ext cx="1419305" cy="431962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altLang="zh-CN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C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eiling</a:t>
            </a:r>
            <a:r>
              <a:rPr lang="de-DE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</a:t>
            </a:r>
            <a:r>
              <a:rPr lang="de-DE" altLang="zh-CN" sz="1543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L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ights</a:t>
            </a:r>
            <a:endParaRPr lang="de-DE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7" name="Gerader Verbinder 6"/>
          <p:cNvCxnSpPr>
            <a:cxnSpLocks/>
            <a:endCxn id="6" idx="2"/>
          </p:cNvCxnSpPr>
          <p:nvPr/>
        </p:nvCxnSpPr>
        <p:spPr bwMode="auto">
          <a:xfrm flipV="1">
            <a:off x="5332576" y="1601881"/>
            <a:ext cx="202268" cy="776053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hteck 7"/>
          <p:cNvSpPr/>
          <p:nvPr/>
        </p:nvSpPr>
        <p:spPr bwMode="auto">
          <a:xfrm>
            <a:off x="1215321" y="1855562"/>
            <a:ext cx="1341869" cy="488954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altLang="zh-CN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W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all </a:t>
            </a:r>
            <a:r>
              <a:rPr lang="de-DE" altLang="zh-CN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E</a:t>
            </a:r>
            <a:r>
              <a:rPr lang="en-US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lement</a:t>
            </a:r>
            <a:endParaRPr lang="en-US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1339110" y="5270466"/>
            <a:ext cx="1419305" cy="431962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altLang="zh-CN" sz="1543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S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liding</a:t>
            </a:r>
            <a:r>
              <a:rPr lang="de-DE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</a:t>
            </a:r>
            <a:r>
              <a:rPr lang="de-DE" altLang="zh-CN" sz="1543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D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oor</a:t>
            </a:r>
            <a:endParaRPr lang="de-DE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170517" y="3164522"/>
            <a:ext cx="1419305" cy="431962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altLang="zh-CN" sz="1543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H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inged</a:t>
            </a:r>
            <a:r>
              <a:rPr lang="de-DE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</a:t>
            </a:r>
            <a:r>
              <a:rPr lang="de-DE" altLang="zh-CN" sz="1543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D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oor</a:t>
            </a:r>
            <a:endParaRPr lang="de-DE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1160306" y="3809264"/>
            <a:ext cx="1419305" cy="431962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altLang="zh-CN" sz="1543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D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oor</a:t>
            </a:r>
            <a:r>
              <a:rPr lang="de-DE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</a:t>
            </a:r>
            <a:r>
              <a:rPr lang="de-DE" altLang="zh-CN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F</a:t>
            </a:r>
            <a:r>
              <a:rPr lang="de-DE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rame</a:t>
            </a:r>
            <a:endParaRPr lang="de-DE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12" name="Gerader Verbinder 11"/>
          <p:cNvCxnSpPr>
            <a:cxnSpLocks/>
            <a:stCxn id="8" idx="3"/>
          </p:cNvCxnSpPr>
          <p:nvPr/>
        </p:nvCxnSpPr>
        <p:spPr bwMode="auto">
          <a:xfrm>
            <a:off x="2557190" y="2100039"/>
            <a:ext cx="572171" cy="238793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/>
          <p:cNvCxnSpPr>
            <a:cxnSpLocks/>
            <a:stCxn id="9" idx="3"/>
          </p:cNvCxnSpPr>
          <p:nvPr/>
        </p:nvCxnSpPr>
        <p:spPr bwMode="auto">
          <a:xfrm flipV="1">
            <a:off x="2758415" y="4540547"/>
            <a:ext cx="1172961" cy="94590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r Verbinder 13"/>
          <p:cNvCxnSpPr>
            <a:cxnSpLocks/>
            <a:stCxn id="16" idx="1"/>
          </p:cNvCxnSpPr>
          <p:nvPr/>
        </p:nvCxnSpPr>
        <p:spPr bwMode="auto">
          <a:xfrm flipH="1" flipV="1">
            <a:off x="4271686" y="3727536"/>
            <a:ext cx="859537" cy="2120619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r Verbinder 14"/>
          <p:cNvCxnSpPr>
            <a:cxnSpLocks/>
            <a:stCxn id="11" idx="3"/>
          </p:cNvCxnSpPr>
          <p:nvPr/>
        </p:nvCxnSpPr>
        <p:spPr bwMode="auto">
          <a:xfrm flipV="1">
            <a:off x="2579611" y="3596484"/>
            <a:ext cx="746527" cy="428761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hteck 15"/>
          <p:cNvSpPr/>
          <p:nvPr/>
        </p:nvSpPr>
        <p:spPr bwMode="auto">
          <a:xfrm>
            <a:off x="5131223" y="5560854"/>
            <a:ext cx="2683338" cy="574602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altLang="zh-CN" sz="1543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F</a:t>
            </a:r>
            <a:r>
              <a:rPr lang="de-DE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lush</a:t>
            </a:r>
            <a:r>
              <a:rPr lang="de-DE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</a:t>
            </a:r>
            <a:r>
              <a:rPr lang="de-DE" altLang="zh-CN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W</a:t>
            </a:r>
            <a:r>
              <a:rPr lang="de-DE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indows </a:t>
            </a:r>
            <a:r>
              <a:rPr lang="de-DE" sz="1543" dirty="0" err="1">
                <a:solidFill>
                  <a:schemeClr val="bg1"/>
                </a:solidFill>
                <a:ea typeface="Arial Unicode MS" panose="020B0604020202020204" pitchFamily="34" charset="-128"/>
              </a:rPr>
              <a:t>or</a:t>
            </a:r>
            <a:r>
              <a:rPr lang="de-DE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 </a:t>
            </a:r>
            <a:r>
              <a:rPr lang="de-DE" altLang="zh-CN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E</a:t>
            </a:r>
            <a:r>
              <a:rPr lang="de-DE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lements</a:t>
            </a:r>
            <a:endParaRPr lang="de-DE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17" name="Gerader Verbinder 16"/>
          <p:cNvCxnSpPr>
            <a:cxnSpLocks/>
          </p:cNvCxnSpPr>
          <p:nvPr/>
        </p:nvCxnSpPr>
        <p:spPr bwMode="auto">
          <a:xfrm flipV="1">
            <a:off x="4946430" y="3411769"/>
            <a:ext cx="3224087" cy="682379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Scope of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Work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CA5B34-1F3B-44BD-9C41-718184131259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02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14661" r="-60" b="11668"/>
          <a:stretch/>
        </p:blipFill>
        <p:spPr>
          <a:xfrm>
            <a:off x="369273" y="1002923"/>
            <a:ext cx="11275200" cy="49278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7"/>
          <a:stretch/>
        </p:blipFill>
        <p:spPr>
          <a:xfrm>
            <a:off x="356716" y="2545492"/>
            <a:ext cx="11279519" cy="3497322"/>
          </a:xfrm>
          <a:prstGeom prst="rect">
            <a:avLst/>
          </a:prstGeom>
        </p:spPr>
      </p:pic>
      <p:sp>
        <p:nvSpPr>
          <p:cNvPr id="8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Wall System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111" y="4826590"/>
            <a:ext cx="1681952" cy="1013942"/>
          </a:xfrm>
          <a:prstGeom prst="rect">
            <a:avLst/>
          </a:prstGeom>
        </p:spPr>
      </p:pic>
      <p:sp>
        <p:nvSpPr>
          <p:cNvPr id="15" name="Shape 81"/>
          <p:cNvSpPr/>
          <p:nvPr/>
        </p:nvSpPr>
        <p:spPr>
          <a:xfrm>
            <a:off x="4003063" y="5250011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Wall System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54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Structure of </a:t>
            </a:r>
            <a:r>
              <a:rPr lang="en-US" sz="2000" b="1" dirty="0" err="1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RooSy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altLang="zh-CN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all </a:t>
            </a:r>
            <a:r>
              <a:rPr lang="de-DE" altLang="zh-CN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</a:t>
            </a:r>
            <a:r>
              <a:rPr lang="en-US" sz="20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ystem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68" y="1146287"/>
            <a:ext cx="4981465" cy="4981465"/>
          </a:xfrm>
          <a:prstGeom prst="rect">
            <a:avLst/>
          </a:prstGeom>
        </p:spPr>
      </p:pic>
      <p:cxnSp>
        <p:nvCxnSpPr>
          <p:cNvPr id="9" name="Gerader Verbinder 8"/>
          <p:cNvCxnSpPr>
            <a:endCxn id="32" idx="3"/>
          </p:cNvCxnSpPr>
          <p:nvPr/>
        </p:nvCxnSpPr>
        <p:spPr bwMode="auto">
          <a:xfrm flipH="1" flipV="1">
            <a:off x="2428909" y="2366863"/>
            <a:ext cx="2319769" cy="1387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r Verbinder 10"/>
          <p:cNvCxnSpPr/>
          <p:nvPr/>
        </p:nvCxnSpPr>
        <p:spPr bwMode="auto">
          <a:xfrm flipV="1">
            <a:off x="6903294" y="2675949"/>
            <a:ext cx="2900075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r Verbinder 15"/>
          <p:cNvCxnSpPr/>
          <p:nvPr/>
        </p:nvCxnSpPr>
        <p:spPr bwMode="auto">
          <a:xfrm flipH="1">
            <a:off x="2428910" y="3302839"/>
            <a:ext cx="2139767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r Verbinder 17"/>
          <p:cNvCxnSpPr/>
          <p:nvPr/>
        </p:nvCxnSpPr>
        <p:spPr bwMode="auto">
          <a:xfrm flipH="1" flipV="1">
            <a:off x="2444779" y="4264909"/>
            <a:ext cx="2138400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r Verbinder 19"/>
          <p:cNvCxnSpPr/>
          <p:nvPr/>
        </p:nvCxnSpPr>
        <p:spPr bwMode="auto">
          <a:xfrm flipH="1" flipV="1">
            <a:off x="2444779" y="4931664"/>
            <a:ext cx="2138400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/>
          <p:cNvCxnSpPr/>
          <p:nvPr/>
        </p:nvCxnSpPr>
        <p:spPr bwMode="auto">
          <a:xfrm flipH="1">
            <a:off x="2423077" y="5568291"/>
            <a:ext cx="1860602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hteck 31"/>
          <p:cNvSpPr/>
          <p:nvPr/>
        </p:nvSpPr>
        <p:spPr bwMode="auto">
          <a:xfrm>
            <a:off x="1087040" y="2122386"/>
            <a:ext cx="1341869" cy="488954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altLang="zh-CN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C</a:t>
            </a:r>
            <a:r>
              <a:rPr lang="en-US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eiling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</a:t>
            </a:r>
            <a:r>
              <a:rPr lang="de-DE" altLang="zh-CN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R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ail</a:t>
            </a:r>
            <a:endParaRPr lang="en-US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9812941" y="2423181"/>
            <a:ext cx="1341869" cy="488954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altLang="zh-CN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S</a:t>
            </a:r>
            <a:r>
              <a:rPr lang="en-US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upport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</a:t>
            </a:r>
            <a:r>
              <a:rPr lang="de-DE" altLang="zh-CN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P</a:t>
            </a:r>
            <a:r>
              <a:rPr lang="en-US" sz="1543" dirty="0" err="1" smtClean="0">
                <a:solidFill>
                  <a:schemeClr val="bg1"/>
                </a:solidFill>
                <a:ea typeface="Arial Unicode MS" panose="020B0604020202020204" pitchFamily="34" charset="-128"/>
              </a:rPr>
              <a:t>rofile</a:t>
            </a:r>
            <a:endParaRPr lang="en-US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1087040" y="3045432"/>
            <a:ext cx="1341869" cy="488954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altLang="zh-CN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T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op Wall </a:t>
            </a:r>
            <a:r>
              <a:rPr lang="en-US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E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lement</a:t>
            </a:r>
            <a:endParaRPr lang="en-US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5" name="Rechteck 34"/>
          <p:cNvSpPr/>
          <p:nvPr/>
        </p:nvSpPr>
        <p:spPr bwMode="auto">
          <a:xfrm>
            <a:off x="1087040" y="4020432"/>
            <a:ext cx="1341869" cy="488954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I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nstallation Level</a:t>
            </a:r>
            <a:endParaRPr lang="en-US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9" name="Rechteck 38"/>
          <p:cNvSpPr/>
          <p:nvPr/>
        </p:nvSpPr>
        <p:spPr bwMode="auto">
          <a:xfrm>
            <a:off x="9812940" y="4420602"/>
            <a:ext cx="1341869" cy="488954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Fastening </a:t>
            </a:r>
            <a:r>
              <a:rPr lang="en-US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B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rackets</a:t>
            </a:r>
            <a:endParaRPr lang="en-US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40" name="Gerader Verbinder 39"/>
          <p:cNvCxnSpPr/>
          <p:nvPr/>
        </p:nvCxnSpPr>
        <p:spPr bwMode="auto">
          <a:xfrm flipV="1">
            <a:off x="6921103" y="4690102"/>
            <a:ext cx="2900075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hteck 40"/>
          <p:cNvSpPr/>
          <p:nvPr/>
        </p:nvSpPr>
        <p:spPr bwMode="auto">
          <a:xfrm>
            <a:off x="1087040" y="4687218"/>
            <a:ext cx="1341869" cy="488954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Bottom </a:t>
            </a:r>
            <a:r>
              <a:rPr lang="en-US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W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all </a:t>
            </a:r>
            <a:r>
              <a:rPr lang="en-US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E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lement</a:t>
            </a:r>
            <a:endParaRPr lang="en-US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1087039" y="5323814"/>
            <a:ext cx="1341869" cy="488954"/>
          </a:xfrm>
          <a:prstGeom prst="rect">
            <a:avLst/>
          </a:prstGeom>
          <a:solidFill>
            <a:srgbClr val="87C53B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defTabSz="3850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Floor </a:t>
            </a:r>
            <a:r>
              <a:rPr lang="en-US" sz="1543" dirty="0">
                <a:solidFill>
                  <a:schemeClr val="bg1"/>
                </a:solidFill>
                <a:ea typeface="Arial Unicode MS" panose="020B0604020202020204" pitchFamily="34" charset="-128"/>
              </a:rPr>
              <a:t>R</a:t>
            </a:r>
            <a:r>
              <a:rPr lang="en-US" sz="1543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ail</a:t>
            </a:r>
            <a:endParaRPr lang="en-US" sz="1543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41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591357" y="1473319"/>
            <a:ext cx="4961168" cy="809204"/>
          </a:xfrm>
          <a:prstGeom prst="rect">
            <a:avLst/>
          </a:prstGeom>
          <a:ln>
            <a:solidFill>
              <a:srgbClr val="76B82A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de-DE" b="1" spc="50" dirty="0" smtClean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 Unicode MS" charset="0"/>
              </a:rPr>
              <a:t>Hospital Area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de-DE" sz="1100" b="1" spc="50" dirty="0" smtClean="0">
              <a:ln w="0"/>
              <a:solidFill>
                <a:sysClr val="windowText" lastClr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Arial Unicode MS" charset="0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de-DE" b="1" spc="50" dirty="0" smtClean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 Unicode MS" charset="0"/>
              </a:rPr>
              <a:t>OR  /   CSSD   /  ICU  etc.</a:t>
            </a:r>
            <a:endParaRPr kumimoji="0" lang="de-DE" sz="1800" b="1" i="0" u="none" strike="noStrike" spc="50" normalizeH="0" baseline="0" dirty="0" smtClean="0">
              <a:ln w="0"/>
              <a:solidFill>
                <a:sysClr val="windowText" lastClr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Arial Unicode MS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332673" y="1473319"/>
            <a:ext cx="4961168" cy="809205"/>
          </a:xfrm>
          <a:prstGeom prst="rect">
            <a:avLst/>
          </a:prstGeom>
          <a:ln>
            <a:solidFill>
              <a:srgbClr val="76B82A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de-DE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 Unicode MS" charset="0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de-DE" b="1" spc="50" dirty="0" err="1" smtClean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 Unicode MS" charset="0"/>
              </a:rPr>
              <a:t>Cladding</a:t>
            </a:r>
            <a:r>
              <a:rPr lang="de-DE" b="1" spc="50" dirty="0" smtClean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 Unicode MS" charset="0"/>
              </a:rPr>
              <a:t> Material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57" y="2464115"/>
            <a:ext cx="4961168" cy="307169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139" y="4638888"/>
            <a:ext cx="3603089" cy="1571430"/>
          </a:xfrm>
          <a:prstGeom prst="rect">
            <a:avLst/>
          </a:prstGeom>
        </p:spPr>
      </p:pic>
      <p:sp>
        <p:nvSpPr>
          <p:cNvPr id="12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One S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ubstructure System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olution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73" y="2393589"/>
            <a:ext cx="5097900" cy="177495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789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16" y="1612266"/>
            <a:ext cx="2207602" cy="29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742" y="1649141"/>
            <a:ext cx="1374322" cy="300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AutoShape 4"/>
          <p:cNvSpPr>
            <a:spLocks/>
          </p:cNvSpPr>
          <p:nvPr/>
        </p:nvSpPr>
        <p:spPr bwMode="auto">
          <a:xfrm>
            <a:off x="431950" y="3457000"/>
            <a:ext cx="842962" cy="339725"/>
          </a:xfrm>
          <a:prstGeom prst="callout1">
            <a:avLst>
              <a:gd name="adj1" fmla="val 38684"/>
              <a:gd name="adj2" fmla="val 88752"/>
              <a:gd name="adj3" fmla="val 109069"/>
              <a:gd name="adj4" fmla="val 159366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 </a:t>
            </a:r>
            <a:r>
              <a:rPr lang="de-DE" alt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lement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AutoShape 5"/>
          <p:cNvSpPr>
            <a:spLocks/>
          </p:cNvSpPr>
          <p:nvPr/>
        </p:nvSpPr>
        <p:spPr bwMode="auto">
          <a:xfrm>
            <a:off x="484946" y="2514984"/>
            <a:ext cx="754062" cy="238125"/>
          </a:xfrm>
          <a:prstGeom prst="callout1">
            <a:avLst>
              <a:gd name="adj1" fmla="val 55021"/>
              <a:gd name="adj2" fmla="val 93098"/>
              <a:gd name="adj3" fmla="val 353320"/>
              <a:gd name="adj4" fmla="val 246779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kumimoji="0" lang="de-DE" altLang="de-DE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ealing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Tape 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6"/>
          <p:cNvSpPr>
            <a:spLocks/>
          </p:cNvSpPr>
          <p:nvPr/>
        </p:nvSpPr>
        <p:spPr bwMode="auto">
          <a:xfrm>
            <a:off x="3854777" y="1785999"/>
            <a:ext cx="914400" cy="284163"/>
          </a:xfrm>
          <a:prstGeom prst="callout1">
            <a:avLst>
              <a:gd name="adj1" fmla="val 40296"/>
              <a:gd name="adj2" fmla="val -8333"/>
              <a:gd name="adj3" fmla="val 92282"/>
              <a:gd name="adj4" fmla="val -56764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kumimoji="0" lang="de-DE" altLang="de-DE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eiling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kumimoji="0" lang="de-DE" altLang="de-DE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ail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/>
          </p:cNvSpPr>
          <p:nvPr/>
        </p:nvSpPr>
        <p:spPr bwMode="auto">
          <a:xfrm>
            <a:off x="3855276" y="3545681"/>
            <a:ext cx="773113" cy="301625"/>
          </a:xfrm>
          <a:prstGeom prst="callout1">
            <a:avLst>
              <a:gd name="adj1" fmla="val 37741"/>
              <a:gd name="adj2" fmla="val -9843"/>
              <a:gd name="adj3" fmla="val 144941"/>
              <a:gd name="adj4" fmla="val -191513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Fixing Clip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6497601" y="1919256"/>
            <a:ext cx="914400" cy="282575"/>
          </a:xfrm>
          <a:prstGeom prst="callout1">
            <a:avLst>
              <a:gd name="adj1" fmla="val 40296"/>
              <a:gd name="adj2" fmla="val -8333"/>
              <a:gd name="adj3" fmla="val 13384"/>
              <a:gd name="adj4" fmla="val -59009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G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 </a:t>
            </a:r>
            <a:r>
              <a:rPr lang="de-DE" alt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rofile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>
            <a:off x="6497600" y="2393612"/>
            <a:ext cx="1336583" cy="298450"/>
          </a:xfrm>
          <a:prstGeom prst="callout1">
            <a:avLst>
              <a:gd name="adj1" fmla="val 38481"/>
              <a:gd name="adj2" fmla="val -4708"/>
              <a:gd name="adj3" fmla="val -9481"/>
              <a:gd name="adj4" fmla="val -65916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kumimoji="0" lang="de-DE" altLang="de-DE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ealing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alt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ape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upport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utoShape 10"/>
          <p:cNvSpPr>
            <a:spLocks/>
          </p:cNvSpPr>
          <p:nvPr/>
        </p:nvSpPr>
        <p:spPr bwMode="auto">
          <a:xfrm>
            <a:off x="6497601" y="2866796"/>
            <a:ext cx="914400" cy="282575"/>
          </a:xfrm>
          <a:prstGeom prst="callout1">
            <a:avLst>
              <a:gd name="adj1" fmla="val 40296"/>
              <a:gd name="adj2" fmla="val -8333"/>
              <a:gd name="adj3" fmla="val -8805"/>
              <a:gd name="adj4" fmla="val -76794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 err="1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kumimoji="0" lang="de-DE" altLang="de-DE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ealing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alt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ape 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1"/>
          <p:cNvSpPr>
            <a:spLocks/>
          </p:cNvSpPr>
          <p:nvPr/>
        </p:nvSpPr>
        <p:spPr bwMode="auto">
          <a:xfrm>
            <a:off x="6497601" y="3705225"/>
            <a:ext cx="914400" cy="284163"/>
          </a:xfrm>
          <a:prstGeom prst="callout1">
            <a:avLst>
              <a:gd name="adj1" fmla="val 40296"/>
              <a:gd name="adj2" fmla="val -8333"/>
              <a:gd name="adj3" fmla="val -37203"/>
              <a:gd name="adj4" fmla="val -104936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upport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29776" y="5248826"/>
            <a:ext cx="8064034" cy="86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The flexible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self-supporting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substructure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ensures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most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scope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during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construction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phase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ensures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a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long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lifetime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462" y="1600629"/>
            <a:ext cx="2630567" cy="281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AutoShape 13"/>
          <p:cNvSpPr>
            <a:spLocks/>
          </p:cNvSpPr>
          <p:nvPr/>
        </p:nvSpPr>
        <p:spPr bwMode="auto">
          <a:xfrm>
            <a:off x="7435063" y="1704159"/>
            <a:ext cx="1497115" cy="215097"/>
          </a:xfrm>
          <a:prstGeom prst="callout1">
            <a:avLst>
              <a:gd name="adj1" fmla="val 43450"/>
              <a:gd name="adj2" fmla="val 99917"/>
              <a:gd name="adj3" fmla="val -21233"/>
              <a:gd name="adj4" fmla="val 224904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U-profile / </a:t>
            </a:r>
            <a:r>
              <a:rPr lang="de-DE" altLang="de-DE" sz="9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kumimoji="0" lang="de-DE" altLang="de-DE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onnection </a:t>
            </a:r>
            <a:r>
              <a:rPr lang="de-DE" altLang="de-DE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kumimoji="0" lang="de-DE" altLang="de-DE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eiling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AutoShape 14"/>
          <p:cNvSpPr>
            <a:spLocks/>
          </p:cNvSpPr>
          <p:nvPr/>
        </p:nvSpPr>
        <p:spPr bwMode="auto">
          <a:xfrm>
            <a:off x="8234556" y="3106586"/>
            <a:ext cx="559565" cy="249238"/>
          </a:xfrm>
          <a:prstGeom prst="callout1">
            <a:avLst>
              <a:gd name="adj1" fmla="val 45921"/>
              <a:gd name="adj2" fmla="val 91696"/>
              <a:gd name="adj3" fmla="val -19161"/>
              <a:gd name="adj4" fmla="val 360807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9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kumimoji="0" lang="de-DE" altLang="de-DE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upports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AutoShape 15"/>
          <p:cNvSpPr>
            <a:spLocks/>
          </p:cNvSpPr>
          <p:nvPr/>
        </p:nvSpPr>
        <p:spPr bwMode="auto">
          <a:xfrm>
            <a:off x="7538569" y="4115328"/>
            <a:ext cx="1330325" cy="477838"/>
          </a:xfrm>
          <a:prstGeom prst="callout1">
            <a:avLst>
              <a:gd name="adj1" fmla="val 22192"/>
              <a:gd name="adj2" fmla="val 204328"/>
              <a:gd name="adj3" fmla="val 41481"/>
              <a:gd name="adj4" fmla="val 98952"/>
            </a:avLst>
          </a:prstGeom>
          <a:solidFill>
            <a:srgbClr val="FFFFFF"/>
          </a:solidFill>
          <a:ln w="12700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U-profile </a:t>
            </a:r>
            <a:r>
              <a:rPr kumimoji="0" lang="de-DE" altLang="de-DE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and</a:t>
            </a:r>
            <a:r>
              <a:rPr kumimoji="0" lang="de-DE" altLang="de-DE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altLang="de-DE" sz="900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kumimoji="0" lang="de-DE" altLang="de-DE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ase Sheet / </a:t>
            </a:r>
            <a:r>
              <a:rPr lang="de-DE" altLang="de-DE" sz="9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kumimoji="0" lang="de-DE" altLang="de-DE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onnection </a:t>
            </a:r>
            <a:r>
              <a:rPr lang="de-DE" altLang="de-DE" sz="900" dirty="0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  <a:r>
              <a:rPr kumimoji="0" lang="de-DE" altLang="de-DE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loor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Substructure 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76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r="17441"/>
          <a:stretch/>
        </p:blipFill>
        <p:spPr>
          <a:xfrm>
            <a:off x="653283" y="1406685"/>
            <a:ext cx="1983783" cy="39997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76" y="1406685"/>
            <a:ext cx="5136404" cy="255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749663" y="4252105"/>
            <a:ext cx="6334516" cy="82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Area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between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wall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elements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can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be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used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installations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Different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types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wall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cladding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: 	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3-part / 2-part / 1-part.</a:t>
            </a: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Different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types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walls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</a:p>
          <a:p>
            <a:pPr marL="0" indent="0" algn="l">
              <a:spcAft>
                <a:spcPts val="1200"/>
              </a:spcAft>
              <a:buClr>
                <a:srgbClr val="76B82A"/>
              </a:buClr>
              <a:buSzPct val="120000"/>
            </a:pPr>
            <a:r>
              <a:rPr lang="de-DE" altLang="de-DE" sz="1600" i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	    Single </a:t>
            </a:r>
            <a:r>
              <a:rPr lang="de-DE" altLang="de-DE" sz="1600" i="1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shell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 / Double </a:t>
            </a:r>
            <a:r>
              <a:rPr lang="de-DE" altLang="de-DE" sz="1600" i="1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shell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 / Wall in front </a:t>
            </a:r>
            <a:r>
              <a:rPr lang="de-DE" altLang="de-DE" sz="1600" i="1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 an </a:t>
            </a:r>
            <a:r>
              <a:rPr lang="de-DE" altLang="de-DE" sz="1600" i="1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existing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 wall.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			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85" y="1855488"/>
            <a:ext cx="2626408" cy="1969806"/>
          </a:xfrm>
          <a:prstGeom prst="rect">
            <a:avLst/>
          </a:prstGeom>
        </p:spPr>
      </p:pic>
      <p:sp>
        <p:nvSpPr>
          <p:cNvPr id="10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Installation Space &amp; Wall Covering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31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8" y="1182347"/>
            <a:ext cx="2324219" cy="3488508"/>
          </a:xfrm>
          <a:prstGeom prst="rect">
            <a:avLst/>
          </a:prstGeom>
        </p:spPr>
      </p:pic>
      <p:pic>
        <p:nvPicPr>
          <p:cNvPr id="14" name="Grafik 13"/>
          <p:cNvPicPr/>
          <p:nvPr/>
        </p:nvPicPr>
        <p:blipFill rotWithShape="1">
          <a:blip r:embed="rId3"/>
          <a:srcRect t="2038" r="30093"/>
          <a:stretch/>
        </p:blipFill>
        <p:spPr>
          <a:xfrm>
            <a:off x="3402227" y="1182347"/>
            <a:ext cx="3179805" cy="3488508"/>
          </a:xfrm>
          <a:prstGeom prst="rect">
            <a:avLst/>
          </a:prstGeom>
        </p:spPr>
      </p:pic>
      <p:pic>
        <p:nvPicPr>
          <p:cNvPr id="15" name="Bild 1" descr="港通医疗手术室VR全景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0"/>
          <a:stretch/>
        </p:blipFill>
        <p:spPr bwMode="auto">
          <a:xfrm>
            <a:off x="6813132" y="1182347"/>
            <a:ext cx="4802219" cy="348850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846908" y="4919275"/>
            <a:ext cx="7248265" cy="82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Round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corner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&amp;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ceiling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rail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radius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50 mm.</a:t>
            </a: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Round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corner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&amp;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ceiling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rail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radius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300 mm.</a:t>
            </a:r>
            <a:endParaRPr lang="de-DE" altLang="de-DE" sz="1600" i="1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Connecting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element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round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corner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ceiling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rail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both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solutions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marL="0" indent="0" algn="l">
              <a:spcAft>
                <a:spcPts val="1200"/>
              </a:spcAft>
              <a:buClr>
                <a:srgbClr val="76B82A"/>
              </a:buClr>
              <a:buSzPct val="120000"/>
            </a:pPr>
            <a:r>
              <a:rPr lang="de-DE" altLang="de-DE" sz="1600" i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			</a:t>
            </a:r>
          </a:p>
        </p:txBody>
      </p:sp>
      <p:sp>
        <p:nvSpPr>
          <p:cNvPr id="10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Round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Corners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&amp;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Round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eiling Rail 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15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26311" r="-94" b="11142"/>
          <a:stretch/>
        </p:blipFill>
        <p:spPr>
          <a:xfrm>
            <a:off x="361035" y="1013153"/>
            <a:ext cx="11300990" cy="4954107"/>
          </a:xfrm>
          <a:prstGeom prst="rect">
            <a:avLst/>
          </a:prstGeom>
        </p:spPr>
      </p:pic>
      <p:sp>
        <p:nvSpPr>
          <p:cNvPr id="7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Door Systems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111" y="4826590"/>
            <a:ext cx="1681952" cy="1013942"/>
          </a:xfrm>
          <a:prstGeom prst="rect">
            <a:avLst/>
          </a:prstGeom>
        </p:spPr>
      </p:pic>
      <p:sp>
        <p:nvSpPr>
          <p:cNvPr id="9" name="Shape 81"/>
          <p:cNvSpPr/>
          <p:nvPr/>
        </p:nvSpPr>
        <p:spPr>
          <a:xfrm>
            <a:off x="4003063" y="5250011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de-DE" sz="20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Door</a:t>
            </a: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System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7"/>
          <a:stretch/>
        </p:blipFill>
        <p:spPr>
          <a:xfrm>
            <a:off x="350987" y="2545492"/>
            <a:ext cx="11275200" cy="349732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511" y="4978990"/>
            <a:ext cx="1681952" cy="1013942"/>
          </a:xfrm>
          <a:prstGeom prst="rect">
            <a:avLst/>
          </a:prstGeom>
        </p:spPr>
      </p:pic>
      <p:sp>
        <p:nvSpPr>
          <p:cNvPr id="12" name="Shape 81"/>
          <p:cNvSpPr/>
          <p:nvPr/>
        </p:nvSpPr>
        <p:spPr>
          <a:xfrm>
            <a:off x="4155463" y="5402411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de-DE" sz="20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Door</a:t>
            </a: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System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65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361" r="5539" b="32131"/>
          <a:stretch/>
        </p:blipFill>
        <p:spPr>
          <a:xfrm>
            <a:off x="7259754" y="1275742"/>
            <a:ext cx="2061667" cy="10354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" t="-9129" r="29459" b="10330"/>
          <a:stretch/>
        </p:blipFill>
        <p:spPr>
          <a:xfrm>
            <a:off x="3567840" y="752071"/>
            <a:ext cx="3830571" cy="540958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609601" y="3222061"/>
            <a:ext cx="2444298" cy="737670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s</a:t>
            </a: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ingle-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leaf</a:t>
            </a: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or</a:t>
            </a: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double-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leaf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644677" y="5061468"/>
            <a:ext cx="2409221" cy="856361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cs typeface="Arial Unicode MS" charset="0"/>
              </a:rPr>
              <a:t>Stainless </a:t>
            </a:r>
            <a:r>
              <a:rPr lang="en-US" sz="1200" dirty="0" smtClean="0">
                <a:solidFill>
                  <a:schemeClr val="bg1"/>
                </a:solidFill>
                <a:cs typeface="Arial Unicode MS" charset="0"/>
              </a:rPr>
              <a:t>steel frame </a:t>
            </a:r>
            <a:r>
              <a:rPr lang="en-US" sz="1200" dirty="0" smtClean="0">
                <a:solidFill>
                  <a:schemeClr val="bg1"/>
                </a:solidFill>
                <a:cs typeface="Arial Unicode MS" charset="0"/>
              </a:rPr>
              <a:t>without vertical gap or silicon</a:t>
            </a:r>
            <a:endParaRPr lang="en-US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609601" y="2267223"/>
            <a:ext cx="2444298" cy="743489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Running</a:t>
            </a: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cs typeface="Arial Unicode MS" charset="0"/>
              </a:rPr>
              <a:t>g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ear</a:t>
            </a:r>
            <a:endParaRPr lang="de-DE" sz="1200" dirty="0" smtClean="0">
              <a:solidFill>
                <a:schemeClr val="bg1"/>
              </a:solidFill>
              <a:cs typeface="Arial Unicode MS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100" dirty="0" err="1">
                <a:solidFill>
                  <a:schemeClr val="bg1"/>
                </a:solidFill>
                <a:cs typeface="Arial Unicode MS" charset="0"/>
              </a:rPr>
              <a:t>c</a:t>
            </a:r>
            <a:r>
              <a:rPr lang="de-DE" sz="1100" dirty="0" err="1" smtClean="0">
                <a:solidFill>
                  <a:schemeClr val="bg1"/>
                </a:solidFill>
                <a:cs typeface="Arial Unicode MS" charset="0"/>
              </a:rPr>
              <a:t>ompletely</a:t>
            </a:r>
            <a:r>
              <a:rPr lang="de-DE" sz="11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sz="1100" dirty="0" err="1" smtClean="0">
                <a:solidFill>
                  <a:schemeClr val="bg1"/>
                </a:solidFill>
                <a:cs typeface="Arial Unicode MS" charset="0"/>
              </a:rPr>
              <a:t>pre-assembled</a:t>
            </a:r>
            <a:endParaRPr lang="de-DE" sz="1100" dirty="0">
              <a:solidFill>
                <a:schemeClr val="bg1"/>
              </a:solidFill>
              <a:cs typeface="Arial Unicode MS" charset="0"/>
            </a:endParaRPr>
          </a:p>
        </p:txBody>
      </p:sp>
      <p:cxnSp>
        <p:nvCxnSpPr>
          <p:cNvPr id="8" name="Gerader Verbinder 7"/>
          <p:cNvCxnSpPr>
            <a:stCxn id="4" idx="3"/>
          </p:cNvCxnSpPr>
          <p:nvPr/>
        </p:nvCxnSpPr>
        <p:spPr bwMode="auto">
          <a:xfrm flipV="1">
            <a:off x="3053899" y="3294866"/>
            <a:ext cx="1289088" cy="29603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r Verbinder 9"/>
          <p:cNvCxnSpPr/>
          <p:nvPr/>
        </p:nvCxnSpPr>
        <p:spPr bwMode="auto">
          <a:xfrm flipV="1">
            <a:off x="3009909" y="5356357"/>
            <a:ext cx="688533" cy="182799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Gerader Verbinder 2"/>
          <p:cNvCxnSpPr/>
          <p:nvPr/>
        </p:nvCxnSpPr>
        <p:spPr bwMode="auto">
          <a:xfrm flipV="1">
            <a:off x="3053898" y="2601658"/>
            <a:ext cx="943398" cy="18409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626" y="3601963"/>
            <a:ext cx="848463" cy="840606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 bwMode="auto">
          <a:xfrm>
            <a:off x="9683970" y="3521261"/>
            <a:ext cx="1593630" cy="663027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/>
            <a:r>
              <a:rPr lang="de-DE" sz="1200" dirty="0" smtClean="0">
                <a:solidFill>
                  <a:schemeClr val="bg1"/>
                </a:solidFill>
              </a:rPr>
              <a:t>Integrated </a:t>
            </a:r>
            <a:r>
              <a:rPr lang="de-DE" sz="1200" dirty="0" err="1" smtClean="0">
                <a:solidFill>
                  <a:schemeClr val="bg1"/>
                </a:solidFill>
              </a:rPr>
              <a:t>switches</a:t>
            </a:r>
            <a:endParaRPr lang="de-DE" sz="1200" dirty="0">
              <a:solidFill>
                <a:schemeClr val="bg1"/>
              </a:solidFill>
            </a:endParaRPr>
          </a:p>
        </p:txBody>
      </p:sp>
      <p:cxnSp>
        <p:nvCxnSpPr>
          <p:cNvPr id="28" name="Gerader Verbinder 27"/>
          <p:cNvCxnSpPr>
            <a:stCxn id="34" idx="1"/>
          </p:cNvCxnSpPr>
          <p:nvPr/>
        </p:nvCxnSpPr>
        <p:spPr bwMode="auto">
          <a:xfrm flipH="1">
            <a:off x="8491686" y="1901872"/>
            <a:ext cx="1176344" cy="14976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echteck 33"/>
          <p:cNvSpPr/>
          <p:nvPr/>
        </p:nvSpPr>
        <p:spPr bwMode="auto">
          <a:xfrm>
            <a:off x="9668030" y="1616385"/>
            <a:ext cx="1609570" cy="570973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cs typeface="Arial Unicode MS" charset="0"/>
              </a:rPr>
              <a:t>Integrated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  <a:cs typeface="Arial Unicode MS" charset="0"/>
              </a:rPr>
              <a:t>s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ensor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cxnSp>
        <p:nvCxnSpPr>
          <p:cNvPr id="52" name="Gerader Verbinder 51"/>
          <p:cNvCxnSpPr>
            <a:stCxn id="53" idx="3"/>
          </p:cNvCxnSpPr>
          <p:nvPr/>
        </p:nvCxnSpPr>
        <p:spPr bwMode="auto">
          <a:xfrm flipV="1">
            <a:off x="3057438" y="3973338"/>
            <a:ext cx="847297" cy="583094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Rechteck 52"/>
          <p:cNvSpPr/>
          <p:nvPr/>
        </p:nvSpPr>
        <p:spPr bwMode="auto">
          <a:xfrm>
            <a:off x="609600" y="4184687"/>
            <a:ext cx="2447838" cy="743489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Aluminium </a:t>
            </a:r>
            <a:r>
              <a:rPr lang="de-DE" sz="1200" dirty="0" err="1">
                <a:solidFill>
                  <a:schemeClr val="bg1"/>
                </a:solidFill>
              </a:rPr>
              <a:t>f</a:t>
            </a:r>
            <a:r>
              <a:rPr lang="de-DE" sz="1200" dirty="0" err="1" smtClean="0">
                <a:solidFill>
                  <a:schemeClr val="bg1"/>
                </a:solidFill>
              </a:rPr>
              <a:t>rame</a:t>
            </a:r>
            <a:r>
              <a:rPr lang="de-DE" sz="1200" dirty="0" smtClean="0">
                <a:solidFill>
                  <a:schemeClr val="bg1"/>
                </a:solidFill>
              </a:rPr>
              <a:t>  </a:t>
            </a:r>
            <a:endParaRPr lang="de-DE" sz="1200" dirty="0">
              <a:solidFill>
                <a:schemeClr val="bg1"/>
              </a:solidFill>
            </a:endParaRPr>
          </a:p>
          <a:p>
            <a:pPr algn="ctr"/>
            <a:r>
              <a:rPr lang="de-DE" sz="1200" dirty="0" err="1" smtClean="0">
                <a:solidFill>
                  <a:schemeClr val="bg1"/>
                </a:solidFill>
              </a:rPr>
              <a:t>inside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door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leaf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for</a:t>
            </a:r>
            <a:r>
              <a:rPr lang="de-DE" sz="1200" dirty="0" smtClean="0">
                <a:solidFill>
                  <a:schemeClr val="bg1"/>
                </a:solidFill>
              </a:rPr>
              <a:t> high </a:t>
            </a:r>
            <a:r>
              <a:rPr lang="de-DE" sz="1200" dirty="0" err="1" smtClean="0">
                <a:solidFill>
                  <a:schemeClr val="bg1"/>
                </a:solidFill>
              </a:rPr>
              <a:t>stability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8831869" y="4398108"/>
            <a:ext cx="1962107" cy="785084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200" dirty="0" err="1">
                <a:solidFill>
                  <a:schemeClr val="bg1"/>
                </a:solidFill>
                <a:cs typeface="Arial Unicode MS" charset="0"/>
              </a:rPr>
              <a:t>W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indow</a:t>
            </a:r>
            <a:endParaRPr lang="de-DE" sz="1200" dirty="0" smtClean="0">
              <a:solidFill>
                <a:schemeClr val="bg1"/>
              </a:solidFill>
              <a:cs typeface="Arial Unicode MS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flush</a:t>
            </a: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integrated</a:t>
            </a: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window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cxnSp>
        <p:nvCxnSpPr>
          <p:cNvPr id="26" name="Gerader Verbinder 25"/>
          <p:cNvCxnSpPr/>
          <p:nvPr/>
        </p:nvCxnSpPr>
        <p:spPr bwMode="auto">
          <a:xfrm flipH="1" flipV="1">
            <a:off x="5338193" y="4053548"/>
            <a:ext cx="3449159" cy="742616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hteck 32"/>
          <p:cNvSpPr/>
          <p:nvPr/>
        </p:nvSpPr>
        <p:spPr bwMode="auto">
          <a:xfrm>
            <a:off x="8836234" y="5291795"/>
            <a:ext cx="1994925" cy="856361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O</a:t>
            </a:r>
            <a:r>
              <a:rPr lang="de-DE" sz="1100" dirty="0" smtClean="0">
                <a:solidFill>
                  <a:schemeClr val="bg1"/>
                </a:solidFill>
              </a:rPr>
              <a:t>ptional:</a:t>
            </a:r>
          </a:p>
          <a:p>
            <a:pPr algn="ctr"/>
            <a:r>
              <a:rPr lang="de-DE" sz="1100" dirty="0" err="1" smtClean="0">
                <a:solidFill>
                  <a:schemeClr val="bg1"/>
                </a:solidFill>
              </a:rPr>
              <a:t>floor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100" dirty="0" err="1" smtClean="0">
                <a:solidFill>
                  <a:schemeClr val="bg1"/>
                </a:solidFill>
              </a:rPr>
              <a:t>seal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100" dirty="0" err="1" smtClean="0">
                <a:solidFill>
                  <a:schemeClr val="bg1"/>
                </a:solidFill>
              </a:rPr>
              <a:t>for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100" dirty="0" err="1" smtClean="0">
                <a:solidFill>
                  <a:schemeClr val="bg1"/>
                </a:solidFill>
              </a:rPr>
              <a:t>hermetic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100" dirty="0" err="1" smtClean="0">
                <a:solidFill>
                  <a:schemeClr val="bg1"/>
                </a:solidFill>
              </a:rPr>
              <a:t>function</a:t>
            </a:r>
            <a:endParaRPr lang="de-DE" sz="1100" dirty="0">
              <a:solidFill>
                <a:schemeClr val="bg1"/>
              </a:solidFill>
            </a:endParaRPr>
          </a:p>
        </p:txBody>
      </p:sp>
      <p:cxnSp>
        <p:nvCxnSpPr>
          <p:cNvPr id="35" name="Gerader Verbinder 34"/>
          <p:cNvCxnSpPr>
            <a:endCxn id="33" idx="1"/>
          </p:cNvCxnSpPr>
          <p:nvPr/>
        </p:nvCxnSpPr>
        <p:spPr bwMode="auto">
          <a:xfrm flipV="1">
            <a:off x="5181600" y="5719976"/>
            <a:ext cx="3654634" cy="197853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r Verbinder 39"/>
          <p:cNvCxnSpPr>
            <a:stCxn id="22" idx="1"/>
            <a:endCxn id="15" idx="3"/>
          </p:cNvCxnSpPr>
          <p:nvPr/>
        </p:nvCxnSpPr>
        <p:spPr bwMode="auto">
          <a:xfrm flipH="1">
            <a:off x="8279089" y="3852775"/>
            <a:ext cx="1404881" cy="16949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t="-15617" r="38688" b="18980"/>
          <a:stretch/>
        </p:blipFill>
        <p:spPr>
          <a:xfrm>
            <a:off x="7438283" y="2237159"/>
            <a:ext cx="1094937" cy="1235706"/>
          </a:xfrm>
          <a:prstGeom prst="rect">
            <a:avLst/>
          </a:prstGeom>
        </p:spPr>
      </p:pic>
      <p:sp>
        <p:nvSpPr>
          <p:cNvPr id="46" name="Rechteck 45"/>
          <p:cNvSpPr/>
          <p:nvPr/>
        </p:nvSpPr>
        <p:spPr bwMode="auto">
          <a:xfrm>
            <a:off x="9668029" y="2553016"/>
            <a:ext cx="1609571" cy="669045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/>
            <a:r>
              <a:rPr lang="de-DE" sz="1200" dirty="0" err="1">
                <a:solidFill>
                  <a:schemeClr val="bg1"/>
                </a:solidFill>
                <a:cs typeface="Arial Unicode MS" charset="0"/>
              </a:rPr>
              <a:t>T</a:t>
            </a:r>
            <a:r>
              <a:rPr lang="de-DE" sz="1200" dirty="0" err="1">
                <a:solidFill>
                  <a:schemeClr val="bg1"/>
                </a:solidFill>
                <a:cs typeface="Arial Unicode MS" charset="0"/>
              </a:rPr>
              <a:t>ouchless</a:t>
            </a:r>
            <a:r>
              <a:rPr lang="de-DE" sz="1200" dirty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cs typeface="Arial Unicode MS" charset="0"/>
              </a:rPr>
              <a:t>switches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cxnSp>
        <p:nvCxnSpPr>
          <p:cNvPr id="48" name="Gerader Verbinder 47"/>
          <p:cNvCxnSpPr>
            <a:stCxn id="46" idx="1"/>
          </p:cNvCxnSpPr>
          <p:nvPr/>
        </p:nvCxnSpPr>
        <p:spPr bwMode="auto">
          <a:xfrm flipH="1">
            <a:off x="8444757" y="2887539"/>
            <a:ext cx="1223272" cy="22430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Gerader Verbinder 54"/>
          <p:cNvCxnSpPr/>
          <p:nvPr/>
        </p:nvCxnSpPr>
        <p:spPr bwMode="auto">
          <a:xfrm>
            <a:off x="3904735" y="2785756"/>
            <a:ext cx="2479589" cy="20392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Gerader Verbinder 58"/>
          <p:cNvCxnSpPr/>
          <p:nvPr/>
        </p:nvCxnSpPr>
        <p:spPr bwMode="auto">
          <a:xfrm flipV="1">
            <a:off x="3797643" y="5791201"/>
            <a:ext cx="2479589" cy="189469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r Verbinder 28"/>
          <p:cNvCxnSpPr/>
          <p:nvPr/>
        </p:nvCxnSpPr>
        <p:spPr bwMode="auto">
          <a:xfrm flipH="1">
            <a:off x="3797643" y="2785756"/>
            <a:ext cx="107092" cy="3194914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r Verbinder 35"/>
          <p:cNvCxnSpPr/>
          <p:nvPr/>
        </p:nvCxnSpPr>
        <p:spPr bwMode="auto">
          <a:xfrm flipH="1">
            <a:off x="6269967" y="2991815"/>
            <a:ext cx="92757" cy="2827087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Integrated Sliding Door System 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19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9489" r="25888"/>
          <a:stretch/>
        </p:blipFill>
        <p:spPr>
          <a:xfrm>
            <a:off x="377844" y="1161535"/>
            <a:ext cx="2699247" cy="27596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50" y="1161535"/>
            <a:ext cx="2069758" cy="27596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87" y="1153296"/>
            <a:ext cx="3690767" cy="2768074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83111" y="4235630"/>
            <a:ext cx="6334516" cy="82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Automatic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manual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1-leaf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2-leaves</a:t>
            </a:r>
            <a:endParaRPr lang="de-DE" altLang="de-DE" sz="1600" i="1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Glass </a:t>
            </a:r>
            <a:r>
              <a:rPr lang="de-DE" altLang="de-DE" sz="1600" dirty="0" err="1"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oors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Doors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according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ustomer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equirements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l">
              <a:spcAft>
                <a:spcPts val="1200"/>
              </a:spcAft>
              <a:buClr>
                <a:srgbClr val="76B82A"/>
              </a:buClr>
              <a:buSzPct val="120000"/>
            </a:pPr>
            <a:r>
              <a:rPr lang="de-DE" altLang="de-DE" sz="1600" i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	    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			</a:t>
            </a:r>
          </a:p>
        </p:txBody>
      </p:sp>
      <p:sp>
        <p:nvSpPr>
          <p:cNvPr id="9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Different T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ypes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Sliding Doors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63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1" y="1009737"/>
            <a:ext cx="11275200" cy="49538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111" y="4826590"/>
            <a:ext cx="1681952" cy="1013942"/>
          </a:xfrm>
          <a:prstGeom prst="rect">
            <a:avLst/>
          </a:prstGeom>
        </p:spPr>
      </p:pic>
      <p:sp>
        <p:nvSpPr>
          <p:cNvPr id="9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de-DE" sz="2000" b="1" dirty="0" err="1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RooSy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Room</a:t>
            </a: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System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4003063" y="5250011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de-DE" sz="20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Room</a:t>
            </a: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System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3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1579" y="2054831"/>
            <a:ext cx="4157155" cy="311786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733621" y="2595215"/>
            <a:ext cx="2284295" cy="906033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200" dirty="0">
                <a:solidFill>
                  <a:schemeClr val="bg1"/>
                </a:solidFill>
                <a:cs typeface="Arial Unicode MS" charset="0"/>
              </a:rPr>
              <a:t>Stainless </a:t>
            </a:r>
            <a:r>
              <a:rPr lang="en-US" sz="1200" dirty="0">
                <a:solidFill>
                  <a:schemeClr val="bg1"/>
                </a:solidFill>
                <a:cs typeface="Arial Unicode MS" charset="0"/>
              </a:rPr>
              <a:t>s</a:t>
            </a:r>
            <a:r>
              <a:rPr lang="en-US" sz="1200" dirty="0" smtClean="0">
                <a:solidFill>
                  <a:schemeClr val="bg1"/>
                </a:solidFill>
                <a:cs typeface="Arial Unicode MS" charset="0"/>
              </a:rPr>
              <a:t>teel </a:t>
            </a:r>
            <a:r>
              <a:rPr lang="en-US" sz="1200" dirty="0">
                <a:solidFill>
                  <a:schemeClr val="bg1"/>
                </a:solidFill>
                <a:cs typeface="Arial Unicode MS" charset="0"/>
              </a:rPr>
              <a:t>f</a:t>
            </a:r>
            <a:r>
              <a:rPr lang="en-US" sz="1200" dirty="0" smtClean="0">
                <a:solidFill>
                  <a:schemeClr val="bg1"/>
                </a:solidFill>
                <a:cs typeface="Arial Unicode MS" charset="0"/>
              </a:rPr>
              <a:t>rame </a:t>
            </a:r>
            <a:r>
              <a:rPr lang="en-US" sz="1200" dirty="0">
                <a:solidFill>
                  <a:schemeClr val="bg1"/>
                </a:solidFill>
              </a:rPr>
              <a:t>without</a:t>
            </a:r>
            <a:r>
              <a:rPr lang="en-US" sz="1600" dirty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vertical gap or silicon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716114" y="3669689"/>
            <a:ext cx="2301801" cy="709817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cs typeface="Arial Unicode MS" charset="0"/>
              </a:rPr>
              <a:t>High </a:t>
            </a:r>
            <a:r>
              <a:rPr lang="en-US" sz="1200" dirty="0" smtClean="0">
                <a:solidFill>
                  <a:schemeClr val="bg1"/>
                </a:solidFill>
                <a:cs typeface="Arial Unicode MS" charset="0"/>
              </a:rPr>
              <a:t>cl</a:t>
            </a:r>
            <a:r>
              <a:rPr lang="en-US" sz="1200" dirty="0" smtClean="0">
                <a:solidFill>
                  <a:schemeClr val="bg1"/>
                </a:solidFill>
                <a:cs typeface="Arial Unicode MS" charset="0"/>
              </a:rPr>
              <a:t>ass </a:t>
            </a:r>
            <a:r>
              <a:rPr lang="en-US" sz="1200" dirty="0">
                <a:solidFill>
                  <a:schemeClr val="bg1"/>
                </a:solidFill>
                <a:cs typeface="Arial Unicode MS" charset="0"/>
              </a:rPr>
              <a:t>d</a:t>
            </a:r>
            <a:r>
              <a:rPr lang="en-US" sz="1200" dirty="0" smtClean="0">
                <a:solidFill>
                  <a:schemeClr val="bg1"/>
                </a:solidFill>
                <a:cs typeface="Arial Unicode MS" charset="0"/>
              </a:rPr>
              <a:t>oor hinges</a:t>
            </a:r>
            <a:endParaRPr lang="en-US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733621" y="1564674"/>
            <a:ext cx="2284295" cy="743489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Hinged</a:t>
            </a: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cs typeface="Arial Unicode MS" charset="0"/>
              </a:rPr>
              <a:t>d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oor</a:t>
            </a:r>
            <a:r>
              <a:rPr lang="de-DE" sz="1200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leaf</a:t>
            </a:r>
            <a:endParaRPr lang="de-DE" sz="1200" dirty="0" smtClean="0">
              <a:solidFill>
                <a:schemeClr val="bg1"/>
              </a:solidFill>
              <a:cs typeface="Arial Unicode MS" charset="0"/>
            </a:endParaRPr>
          </a:p>
        </p:txBody>
      </p:sp>
      <p:cxnSp>
        <p:nvCxnSpPr>
          <p:cNvPr id="15" name="Gerader Verbinder 14"/>
          <p:cNvCxnSpPr>
            <a:stCxn id="10" idx="3"/>
          </p:cNvCxnSpPr>
          <p:nvPr/>
        </p:nvCxnSpPr>
        <p:spPr bwMode="auto">
          <a:xfrm flipV="1">
            <a:off x="3017916" y="2314831"/>
            <a:ext cx="2713232" cy="733401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r Verbinder 16"/>
          <p:cNvCxnSpPr>
            <a:stCxn id="14" idx="3"/>
          </p:cNvCxnSpPr>
          <p:nvPr/>
        </p:nvCxnSpPr>
        <p:spPr bwMode="auto">
          <a:xfrm>
            <a:off x="3017916" y="1936419"/>
            <a:ext cx="2064223" cy="490355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21"/>
          <p:cNvSpPr/>
          <p:nvPr/>
        </p:nvSpPr>
        <p:spPr bwMode="auto">
          <a:xfrm>
            <a:off x="6414353" y="2291135"/>
            <a:ext cx="541332" cy="4472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cxnSp>
        <p:nvCxnSpPr>
          <p:cNvPr id="23" name="Gerader Verbinder 22"/>
          <p:cNvCxnSpPr>
            <a:stCxn id="31" idx="1"/>
            <a:endCxn id="22" idx="3"/>
          </p:cNvCxnSpPr>
          <p:nvPr/>
        </p:nvCxnSpPr>
        <p:spPr bwMode="auto">
          <a:xfrm flipH="1">
            <a:off x="6955685" y="2053804"/>
            <a:ext cx="1554335" cy="46093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/>
          <p:cNvCxnSpPr/>
          <p:nvPr/>
        </p:nvCxnSpPr>
        <p:spPr bwMode="auto">
          <a:xfrm>
            <a:off x="4813822" y="2375997"/>
            <a:ext cx="809649" cy="121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r Verbinder 24"/>
          <p:cNvCxnSpPr/>
          <p:nvPr/>
        </p:nvCxnSpPr>
        <p:spPr bwMode="auto">
          <a:xfrm flipH="1">
            <a:off x="5632871" y="2349772"/>
            <a:ext cx="665" cy="279488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25"/>
          <p:cNvCxnSpPr/>
          <p:nvPr/>
        </p:nvCxnSpPr>
        <p:spPr bwMode="auto">
          <a:xfrm>
            <a:off x="4845687" y="5126733"/>
            <a:ext cx="823846" cy="1792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/>
          <p:cNvCxnSpPr/>
          <p:nvPr/>
        </p:nvCxnSpPr>
        <p:spPr bwMode="auto">
          <a:xfrm>
            <a:off x="4789070" y="2388129"/>
            <a:ext cx="24752" cy="275652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hteck 28"/>
          <p:cNvSpPr/>
          <p:nvPr/>
        </p:nvSpPr>
        <p:spPr bwMode="auto">
          <a:xfrm>
            <a:off x="8052302" y="2750213"/>
            <a:ext cx="2320574" cy="919476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cs typeface="Arial Unicode MS" charset="0"/>
              </a:rPr>
              <a:t>Aluminium </a:t>
            </a:r>
            <a:r>
              <a:rPr lang="de-DE" sz="1200" dirty="0" err="1" smtClean="0">
                <a:solidFill>
                  <a:schemeClr val="bg1"/>
                </a:solidFill>
                <a:cs typeface="Arial Unicode MS" charset="0"/>
              </a:rPr>
              <a:t>frame</a:t>
            </a:r>
            <a:r>
              <a:rPr lang="de-DE" sz="1200" dirty="0" smtClean="0">
                <a:solidFill>
                  <a:schemeClr val="bg1"/>
                </a:solidFill>
              </a:rPr>
              <a:t>  </a:t>
            </a:r>
            <a:endParaRPr lang="de-DE" sz="1200" dirty="0">
              <a:solidFill>
                <a:schemeClr val="bg1"/>
              </a:solidFill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</a:rPr>
              <a:t>inside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door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leaf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for</a:t>
            </a:r>
            <a:r>
              <a:rPr lang="de-DE" sz="1200" dirty="0">
                <a:solidFill>
                  <a:schemeClr val="bg1"/>
                </a:solidFill>
              </a:rPr>
              <a:t> high </a:t>
            </a:r>
            <a:r>
              <a:rPr lang="de-DE" sz="1200" dirty="0" err="1" smtClean="0">
                <a:solidFill>
                  <a:schemeClr val="bg1"/>
                </a:solidFill>
              </a:rPr>
              <a:t>stability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and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perfect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connection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to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the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automatic</a:t>
            </a:r>
            <a:r>
              <a:rPr lang="de-DE" sz="1200" dirty="0" smtClean="0">
                <a:solidFill>
                  <a:schemeClr val="bg1"/>
                </a:solidFill>
              </a:rPr>
              <a:t> bar. 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10199882" y="1502513"/>
            <a:ext cx="1385788" cy="593621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/>
            <a:r>
              <a:rPr lang="de-DE" sz="1200" dirty="0" err="1" smtClean="0">
                <a:solidFill>
                  <a:schemeClr val="bg1"/>
                </a:solidFill>
              </a:rPr>
              <a:t>Perfectly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adapted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s</a:t>
            </a:r>
            <a:r>
              <a:rPr lang="de-DE" sz="1200" dirty="0" err="1" smtClean="0">
                <a:solidFill>
                  <a:schemeClr val="bg1"/>
                </a:solidFill>
              </a:rPr>
              <a:t>ensors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020" y="1512393"/>
            <a:ext cx="1405138" cy="1082822"/>
          </a:xfrm>
          <a:prstGeom prst="rect">
            <a:avLst/>
          </a:prstGeom>
        </p:spPr>
      </p:pic>
      <p:cxnSp>
        <p:nvCxnSpPr>
          <p:cNvPr id="44" name="Gerader Verbinder 43"/>
          <p:cNvCxnSpPr/>
          <p:nvPr/>
        </p:nvCxnSpPr>
        <p:spPr bwMode="auto">
          <a:xfrm flipH="1">
            <a:off x="2988285" y="3281736"/>
            <a:ext cx="1734341" cy="7603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r Verbinder 45"/>
          <p:cNvCxnSpPr/>
          <p:nvPr/>
        </p:nvCxnSpPr>
        <p:spPr bwMode="auto">
          <a:xfrm flipH="1">
            <a:off x="5642936" y="3386305"/>
            <a:ext cx="2419970" cy="28338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hteck 31"/>
          <p:cNvSpPr/>
          <p:nvPr/>
        </p:nvSpPr>
        <p:spPr bwMode="auto">
          <a:xfrm>
            <a:off x="733620" y="4716686"/>
            <a:ext cx="2284295" cy="858582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Optional:</a:t>
            </a:r>
          </a:p>
          <a:p>
            <a:pPr algn="ctr"/>
            <a:r>
              <a:rPr lang="de-DE" sz="1200" dirty="0" err="1">
                <a:solidFill>
                  <a:schemeClr val="bg1"/>
                </a:solidFill>
              </a:rPr>
              <a:t>floor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seal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for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hermetic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function</a:t>
            </a:r>
            <a:endParaRPr lang="de-DE" sz="1200" dirty="0">
              <a:solidFill>
                <a:schemeClr val="bg1"/>
              </a:solidFill>
            </a:endParaRPr>
          </a:p>
        </p:txBody>
      </p:sp>
      <p:cxnSp>
        <p:nvCxnSpPr>
          <p:cNvPr id="33" name="Gerader Verbinder 32"/>
          <p:cNvCxnSpPr>
            <a:endCxn id="32" idx="3"/>
          </p:cNvCxnSpPr>
          <p:nvPr/>
        </p:nvCxnSpPr>
        <p:spPr bwMode="auto">
          <a:xfrm flipH="1" flipV="1">
            <a:off x="3017915" y="5145977"/>
            <a:ext cx="1827772" cy="7197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5" name="Grafik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02" y="3918650"/>
            <a:ext cx="2320574" cy="1740431"/>
          </a:xfrm>
          <a:prstGeom prst="rect">
            <a:avLst/>
          </a:prstGeom>
        </p:spPr>
      </p:pic>
      <p:cxnSp>
        <p:nvCxnSpPr>
          <p:cNvPr id="36" name="Gerader Verbinder 35"/>
          <p:cNvCxnSpPr/>
          <p:nvPr/>
        </p:nvCxnSpPr>
        <p:spPr bwMode="auto">
          <a:xfrm>
            <a:off x="8068778" y="3386305"/>
            <a:ext cx="334316" cy="142618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Integrated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Hinged Door System 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285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8426" y="5619280"/>
            <a:ext cx="2293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</a:t>
            </a:r>
            <a:r>
              <a:rPr lang="de-DE" sz="1200" dirty="0" smtClean="0"/>
              <a:t>luminium </a:t>
            </a:r>
            <a:r>
              <a:rPr lang="de-DE" sz="1200" dirty="0" err="1" smtClean="0"/>
              <a:t>term</a:t>
            </a:r>
            <a:r>
              <a:rPr lang="de-DE" sz="1200" dirty="0" err="1" smtClean="0"/>
              <a:t>ination</a:t>
            </a:r>
            <a:r>
              <a:rPr lang="de-DE" sz="1200" dirty="0" smtClean="0"/>
              <a:t> </a:t>
            </a:r>
            <a:r>
              <a:rPr lang="de-DE" sz="1200" dirty="0" err="1"/>
              <a:t>s</a:t>
            </a:r>
            <a:r>
              <a:rPr lang="de-DE" sz="1200" dirty="0" err="1" smtClean="0"/>
              <a:t>trip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842087" y="1612507"/>
            <a:ext cx="3140924" cy="4248888"/>
            <a:chOff x="6474875" y="1663292"/>
            <a:chExt cx="2022194" cy="2818677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68047" y="1970120"/>
              <a:ext cx="2454630" cy="1840973"/>
            </a:xfrm>
            <a:prstGeom prst="rect">
              <a:avLst/>
            </a:prstGeom>
          </p:spPr>
        </p:pic>
        <p:sp>
          <p:nvSpPr>
            <p:cNvPr id="26" name="Textfeld 25"/>
            <p:cNvSpPr txBox="1"/>
            <p:nvPr/>
          </p:nvSpPr>
          <p:spPr>
            <a:xfrm>
              <a:off x="6474876" y="4298210"/>
              <a:ext cx="2022193" cy="183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/>
                <a:t>F</a:t>
              </a:r>
              <a:r>
                <a:rPr lang="de-DE" sz="1200" dirty="0" err="1" smtClean="0"/>
                <a:t>lush-mounted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strike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plate</a:t>
              </a:r>
              <a:endParaRPr lang="de-DE" sz="1200" dirty="0"/>
            </a:p>
          </p:txBody>
        </p:sp>
      </p:grpSp>
      <p:sp>
        <p:nvSpPr>
          <p:cNvPr id="17" name="Rectangle 1"/>
          <p:cNvSpPr txBox="1">
            <a:spLocks noChangeArrowheads="1"/>
          </p:cNvSpPr>
          <p:nvPr/>
        </p:nvSpPr>
        <p:spPr bwMode="auto">
          <a:xfrm>
            <a:off x="796764" y="1129383"/>
            <a:ext cx="4670676" cy="962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endParaRPr lang="de-DE" altLang="de-DE" sz="20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cxnSp>
        <p:nvCxnSpPr>
          <p:cNvPr id="3" name="Gerader Verbinder 2"/>
          <p:cNvCxnSpPr/>
          <p:nvPr/>
        </p:nvCxnSpPr>
        <p:spPr bwMode="auto">
          <a:xfrm flipV="1">
            <a:off x="1828800" y="4308389"/>
            <a:ext cx="148281" cy="135924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17" y="1612506"/>
            <a:ext cx="4951884" cy="3713146"/>
          </a:xfrm>
          <a:prstGeom prst="rect">
            <a:avLst/>
          </a:prstGeom>
        </p:spPr>
      </p:pic>
      <p:cxnSp>
        <p:nvCxnSpPr>
          <p:cNvPr id="8" name="Gerader Verbinder 7"/>
          <p:cNvCxnSpPr>
            <a:stCxn id="22" idx="0"/>
          </p:cNvCxnSpPr>
          <p:nvPr/>
        </p:nvCxnSpPr>
        <p:spPr bwMode="auto">
          <a:xfrm flipV="1">
            <a:off x="5225326" y="4176584"/>
            <a:ext cx="318739" cy="144269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189" y="1646123"/>
            <a:ext cx="2421925" cy="1816444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9279983" y="3846724"/>
            <a:ext cx="2393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H</a:t>
            </a:r>
            <a:r>
              <a:rPr lang="de-DE" sz="1200" dirty="0" smtClean="0"/>
              <a:t>igh-</a:t>
            </a:r>
            <a:r>
              <a:rPr lang="de-DE" sz="1200" dirty="0" err="1" smtClean="0"/>
              <a:t>class</a:t>
            </a:r>
            <a:r>
              <a:rPr lang="de-DE" sz="1200" dirty="0" smtClean="0"/>
              <a:t> </a:t>
            </a:r>
            <a:r>
              <a:rPr lang="de-DE" sz="1200" dirty="0" err="1"/>
              <a:t>s</a:t>
            </a:r>
            <a:r>
              <a:rPr lang="de-DE" sz="1200" dirty="0" err="1" smtClean="0"/>
              <a:t>tainless</a:t>
            </a:r>
            <a:r>
              <a:rPr lang="de-DE" sz="1200" dirty="0" smtClean="0"/>
              <a:t> </a:t>
            </a:r>
            <a:r>
              <a:rPr lang="de-DE" sz="1200" dirty="0" err="1"/>
              <a:t>s</a:t>
            </a:r>
            <a:r>
              <a:rPr lang="de-DE" sz="1200" dirty="0" err="1" smtClean="0"/>
              <a:t>teel</a:t>
            </a:r>
            <a:r>
              <a:rPr lang="de-DE" sz="1200" dirty="0" smtClean="0"/>
              <a:t> </a:t>
            </a:r>
            <a:r>
              <a:rPr lang="de-DE" sz="1200" dirty="0" err="1" smtClean="0"/>
              <a:t>h</a:t>
            </a:r>
            <a:r>
              <a:rPr lang="de-DE" sz="1200" dirty="0" err="1" smtClean="0"/>
              <a:t>inged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cxnSp>
        <p:nvCxnSpPr>
          <p:cNvPr id="15" name="Gerader Verbinder 14"/>
          <p:cNvCxnSpPr/>
          <p:nvPr/>
        </p:nvCxnSpPr>
        <p:spPr bwMode="auto">
          <a:xfrm flipV="1">
            <a:off x="10118722" y="2743815"/>
            <a:ext cx="387177" cy="106268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err="1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medifa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Hinged Door Solutions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47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83111" y="4235630"/>
            <a:ext cx="6334516" cy="82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Automatic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manual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1-leaf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2-leaves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stainless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steel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doors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– </a:t>
            </a:r>
            <a:r>
              <a:rPr lang="de-DE" altLang="de-DE" sz="1600" dirty="0" err="1"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owder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coated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1-leaf HPL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doors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Doors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according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customer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equirements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l">
              <a:spcAft>
                <a:spcPts val="1200"/>
              </a:spcAft>
              <a:buClr>
                <a:srgbClr val="76B82A"/>
              </a:buClr>
              <a:buSzPct val="120000"/>
            </a:pPr>
            <a:r>
              <a:rPr lang="de-DE" altLang="de-DE" sz="1600" i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	    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			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8" y="1112108"/>
            <a:ext cx="2199503" cy="293267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85" y="1112108"/>
            <a:ext cx="3910227" cy="29326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13644"/>
          <a:stretch/>
        </p:blipFill>
        <p:spPr>
          <a:xfrm rot="5400000">
            <a:off x="7118607" y="1636658"/>
            <a:ext cx="2932670" cy="1883572"/>
          </a:xfrm>
          <a:prstGeom prst="rect">
            <a:avLst/>
          </a:prstGeom>
        </p:spPr>
      </p:pic>
      <p:sp>
        <p:nvSpPr>
          <p:cNvPr id="10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Different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Types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Hinged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oors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33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t="16576" r="-89" b="18012"/>
          <a:stretch/>
        </p:blipFill>
        <p:spPr>
          <a:xfrm>
            <a:off x="372185" y="1011625"/>
            <a:ext cx="11275200" cy="4916903"/>
          </a:xfrm>
          <a:prstGeom prst="rect">
            <a:avLst/>
          </a:prstGeom>
        </p:spPr>
      </p:pic>
      <p:sp>
        <p:nvSpPr>
          <p:cNvPr id="6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Integrated Products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7"/>
          <a:stretch/>
        </p:blipFill>
        <p:spPr>
          <a:xfrm>
            <a:off x="361035" y="2545492"/>
            <a:ext cx="11275200" cy="349732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511" y="4978990"/>
            <a:ext cx="1681952" cy="1013942"/>
          </a:xfrm>
          <a:prstGeom prst="rect">
            <a:avLst/>
          </a:prstGeom>
        </p:spPr>
      </p:pic>
      <p:sp>
        <p:nvSpPr>
          <p:cNvPr id="9" name="Shape 81"/>
          <p:cNvSpPr/>
          <p:nvPr/>
        </p:nvSpPr>
        <p:spPr>
          <a:xfrm>
            <a:off x="4155463" y="5402411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Integrated Products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27" y="2213457"/>
            <a:ext cx="3843867" cy="213982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799480" y="1732285"/>
            <a:ext cx="2284295" cy="743489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Touchless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8808945" y="1841712"/>
            <a:ext cx="2284295" cy="743489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RFID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822460" y="3175930"/>
            <a:ext cx="2284295" cy="743489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Light Control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8808945" y="3283367"/>
            <a:ext cx="2284295" cy="743489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Room</a:t>
            </a: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 Parameters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8808945" y="4619574"/>
            <a:ext cx="2284295" cy="743489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Customizable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822460" y="4619575"/>
            <a:ext cx="2284295" cy="743489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Different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Languages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15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Intuitive Console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oom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ontrol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8718726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8" y="1930006"/>
            <a:ext cx="2113844" cy="176996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 bwMode="auto">
          <a:xfrm>
            <a:off x="340496" y="1339211"/>
            <a:ext cx="1913468" cy="450000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Senso</a:t>
            </a: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 Clean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7837426" y="1339211"/>
            <a:ext cx="3802640" cy="450000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SID – </a:t>
            </a: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Surgeon</a:t>
            </a: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 Information Display 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51" y="4423562"/>
            <a:ext cx="2244770" cy="1841641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 bwMode="auto">
          <a:xfrm>
            <a:off x="340496" y="3867703"/>
            <a:ext cx="2292801" cy="450000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Cabinets</a:t>
            </a:r>
            <a:endParaRPr lang="de-DE" dirty="0">
              <a:solidFill>
                <a:schemeClr val="bg1"/>
              </a:solidFill>
              <a:cs typeface="Arial Unicode MS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812" y="4423562"/>
            <a:ext cx="2540205" cy="1841641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 bwMode="auto">
          <a:xfrm>
            <a:off x="3141761" y="3867703"/>
            <a:ext cx="2540205" cy="450000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Laminar </a:t>
            </a: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Airflow</a:t>
            </a: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 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4747696" y="1339211"/>
            <a:ext cx="2799599" cy="450000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Screen</a:t>
            </a:r>
            <a:endParaRPr lang="de-DE" dirty="0">
              <a:solidFill>
                <a:schemeClr val="bg1"/>
              </a:solidFill>
              <a:cs typeface="Arial Unicode MS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10" y="1899569"/>
            <a:ext cx="2762002" cy="1800397"/>
          </a:xfrm>
          <a:prstGeom prst="rect">
            <a:avLst/>
          </a:prstGeom>
        </p:spPr>
      </p:pic>
      <p:pic>
        <p:nvPicPr>
          <p:cNvPr id="1026" name="25CE8B01-3B43-4832-8D6E-D0273D743D91" descr="25CE8B01-3B43-4832-8D6E-D0273D743D9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t="14" r="68012" b="6091"/>
          <a:stretch/>
        </p:blipFill>
        <p:spPr bwMode="auto">
          <a:xfrm rot="5400000">
            <a:off x="9130776" y="636656"/>
            <a:ext cx="1173559" cy="376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0" t="11722" r="2164" b="7106"/>
          <a:stretch/>
        </p:blipFill>
        <p:spPr>
          <a:xfrm>
            <a:off x="2544096" y="1930006"/>
            <a:ext cx="1859416" cy="176996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 bwMode="auto">
          <a:xfrm>
            <a:off x="2544096" y="1339211"/>
            <a:ext cx="1913468" cy="450000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Sink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6190430" y="3867703"/>
            <a:ext cx="2120624" cy="450000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Exhaust</a:t>
            </a: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 Air </a:t>
            </a:r>
            <a:r>
              <a:rPr lang="de-DE" dirty="0" err="1" smtClean="0">
                <a:solidFill>
                  <a:schemeClr val="bg1"/>
                </a:solidFill>
                <a:cs typeface="Arial Unicode MS" charset="0"/>
              </a:rPr>
              <a:t>Duct</a:t>
            </a: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 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sp>
        <p:nvSpPr>
          <p:cNvPr id="25" name="Rechteck 24"/>
          <p:cNvSpPr/>
          <p:nvPr/>
        </p:nvSpPr>
        <p:spPr bwMode="auto">
          <a:xfrm>
            <a:off x="8819519" y="3867703"/>
            <a:ext cx="1839426" cy="450000"/>
          </a:xfrm>
          <a:prstGeom prst="rect">
            <a:avLst/>
          </a:prstGeom>
          <a:solidFill>
            <a:srgbClr val="87C5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/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dirty="0" smtClean="0">
                <a:solidFill>
                  <a:schemeClr val="bg1"/>
                </a:solidFill>
                <a:cs typeface="Arial Unicode MS" charset="0"/>
              </a:rPr>
              <a:t>Control Panel </a:t>
            </a:r>
            <a:endParaRPr lang="de-DE" sz="1200" dirty="0">
              <a:solidFill>
                <a:schemeClr val="bg1"/>
              </a:solidFill>
              <a:cs typeface="Arial Unicode MS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-40" r="19246"/>
          <a:stretch/>
        </p:blipFill>
        <p:spPr>
          <a:xfrm rot="5400000">
            <a:off x="6329827" y="4304694"/>
            <a:ext cx="1841642" cy="207937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518" y="4423562"/>
            <a:ext cx="1839426" cy="184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6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Buildt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-in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Components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4693684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cid:image002.jpg@01D34672.C7EEFA20"/>
          <p:cNvPicPr/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b="9384"/>
          <a:stretch/>
        </p:blipFill>
        <p:spPr bwMode="auto">
          <a:xfrm>
            <a:off x="643500" y="1222509"/>
            <a:ext cx="5872364" cy="32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Bild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5117" r="2094" b="2876"/>
          <a:stretch/>
        </p:blipFill>
        <p:spPr bwMode="auto">
          <a:xfrm>
            <a:off x="7154969" y="1222508"/>
            <a:ext cx="4020583" cy="232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 descr="11052_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r="5093"/>
          <a:stretch>
            <a:fillRect/>
          </a:stretch>
        </p:blipFill>
        <p:spPr bwMode="auto">
          <a:xfrm>
            <a:off x="7154969" y="3960939"/>
            <a:ext cx="1880407" cy="116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 descr="Bild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2315" r="2875" b="5890"/>
          <a:stretch/>
        </p:blipFill>
        <p:spPr bwMode="auto">
          <a:xfrm>
            <a:off x="9396091" y="3960939"/>
            <a:ext cx="1784946" cy="116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44831" y="4753256"/>
            <a:ext cx="6334516" cy="82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Integrated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fl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ush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mounted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ceiling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system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LED – RGB - Dali</a:t>
            </a: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Different </a:t>
            </a:r>
            <a:r>
              <a:rPr lang="de-DE" altLang="de-DE" sz="1600" dirty="0" err="1"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izes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1.200x600 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mm – 600x600 mm – 1.200x300 mm)</a:t>
            </a: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Sky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panels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as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design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elements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l">
              <a:spcAft>
                <a:spcPts val="1200"/>
              </a:spcAft>
              <a:buClr>
                <a:srgbClr val="76B82A"/>
              </a:buClr>
              <a:buSzPct val="120000"/>
            </a:pPr>
            <a:r>
              <a:rPr lang="de-DE" altLang="de-DE" sz="1600" i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	    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			</a:t>
            </a:r>
          </a:p>
        </p:txBody>
      </p:sp>
      <p:sp>
        <p:nvSpPr>
          <p:cNvPr id="11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Clean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Room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ights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and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Design Elements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22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62453" y="4055019"/>
            <a:ext cx="6334516" cy="82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9388" indent="-179388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35025"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0" algn="r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Customer design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window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connection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Customized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front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panels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Customized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top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boards</a:t>
            </a:r>
            <a:endParaRPr lang="de-DE" altLang="de-DE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Corner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protection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elements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Installation </a:t>
            </a:r>
            <a:r>
              <a:rPr lang="de-DE" altLang="de-DE" sz="16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walls</a:t>
            </a: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spcAft>
                <a:spcPts val="1200"/>
              </a:spcAft>
              <a:buClr>
                <a:srgbClr val="76B82A"/>
              </a:buClr>
              <a:buSzPct val="120000"/>
              <a:buFont typeface="Wingdings" panose="05000000000000000000" pitchFamily="2" charset="2"/>
              <a:buChar char="ü"/>
            </a:pPr>
            <a:endParaRPr lang="de-DE" altLang="de-DE" sz="1600" dirty="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l">
              <a:spcAft>
                <a:spcPts val="1200"/>
              </a:spcAft>
              <a:buClr>
                <a:srgbClr val="76B82A"/>
              </a:buClr>
              <a:buSzPct val="120000"/>
            </a:pPr>
            <a:r>
              <a:rPr lang="de-DE" altLang="de-DE" sz="1600" i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1600" i="1" dirty="0" smtClean="0">
                <a:cs typeface="Arial" panose="020B0604020202020204" pitchFamily="34" charset="0"/>
                <a:sym typeface="Wingdings" panose="05000000000000000000" pitchFamily="2" charset="2"/>
              </a:rPr>
              <a:t>	    </a:t>
            </a:r>
            <a:r>
              <a:rPr lang="de-DE" altLang="de-DE" sz="1600" dirty="0" smtClean="0">
                <a:cs typeface="Arial" panose="020B0604020202020204" pitchFamily="34" charset="0"/>
                <a:sym typeface="Wingdings" panose="05000000000000000000" pitchFamily="2" charset="2"/>
              </a:rPr>
              <a:t>			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1" y="1285100"/>
            <a:ext cx="3416207" cy="227994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13" y="1285100"/>
            <a:ext cx="3413554" cy="22757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43" y="1285100"/>
            <a:ext cx="3413555" cy="22757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-311"/>
          <a:stretch/>
        </p:blipFill>
        <p:spPr>
          <a:xfrm rot="5400000">
            <a:off x="5678418" y="4005791"/>
            <a:ext cx="2350196" cy="195450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6" t="33183" r="1" b="32703"/>
          <a:stretch/>
        </p:blipFill>
        <p:spPr>
          <a:xfrm rot="5400000">
            <a:off x="7418711" y="4571709"/>
            <a:ext cx="2350198" cy="822666"/>
          </a:xfrm>
          <a:prstGeom prst="rect">
            <a:avLst/>
          </a:prstGeom>
        </p:spPr>
      </p:pic>
      <p:sp>
        <p:nvSpPr>
          <p:cNvPr id="11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Special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Solutions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8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8" y="203196"/>
            <a:ext cx="6822563" cy="4775794"/>
          </a:xfrm>
          <a:prstGeom prst="rect">
            <a:avLst/>
          </a:prstGeom>
        </p:spPr>
      </p:pic>
      <p:sp>
        <p:nvSpPr>
          <p:cNvPr id="7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Comparisons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7"/>
          <a:stretch/>
        </p:blipFill>
        <p:spPr>
          <a:xfrm>
            <a:off x="361035" y="2545492"/>
            <a:ext cx="11275200" cy="349732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511" y="4978990"/>
            <a:ext cx="1681952" cy="1013942"/>
          </a:xfrm>
          <a:prstGeom prst="rect">
            <a:avLst/>
          </a:prstGeom>
        </p:spPr>
      </p:pic>
      <p:sp>
        <p:nvSpPr>
          <p:cNvPr id="13" name="Shape 81"/>
          <p:cNvSpPr/>
          <p:nvPr/>
        </p:nvSpPr>
        <p:spPr>
          <a:xfrm>
            <a:off x="4155463" y="5402411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Comparisons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587214" y="1393845"/>
            <a:ext cx="3592340" cy="8413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Flush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F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ittings </a:t>
            </a:r>
          </a:p>
          <a:p>
            <a:pPr algn="l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of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C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ompetitors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: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4297227" y="1483389"/>
            <a:ext cx="3378664" cy="4631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medifa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F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lush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F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 Light" panose="020F0302020204030204" pitchFamily="34" charset="0"/>
              </a:rPr>
              <a:t>ittings:</a:t>
            </a:r>
            <a:endParaRPr lang="de-DE" altLang="de-DE" sz="2000" kern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97227" y="5327774"/>
            <a:ext cx="2777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I</a:t>
            </a:r>
            <a:r>
              <a:rPr lang="de-DE" sz="1200" dirty="0" err="1" smtClean="0"/>
              <a:t>nfobar</a:t>
            </a:r>
            <a:r>
              <a:rPr lang="de-DE" sz="1200" dirty="0" smtClean="0"/>
              <a:t> &amp; </a:t>
            </a:r>
            <a:r>
              <a:rPr lang="de-DE" sz="1200" dirty="0" err="1"/>
              <a:t>m</a:t>
            </a:r>
            <a:r>
              <a:rPr lang="de-DE" sz="1200" dirty="0" err="1" smtClean="0"/>
              <a:t>onitor</a:t>
            </a:r>
            <a:endParaRPr lang="de-DE" sz="600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9637380" y="2100240"/>
            <a:ext cx="2027392" cy="2277427"/>
            <a:chOff x="8488280" y="4042751"/>
            <a:chExt cx="2678243" cy="2516659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372" y="4042751"/>
              <a:ext cx="2571151" cy="1928364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8488280" y="6253314"/>
              <a:ext cx="2558532" cy="30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I</a:t>
              </a:r>
              <a:r>
                <a:rPr lang="de-DE" sz="1200" dirty="0" smtClean="0"/>
                <a:t>nstallation </a:t>
              </a:r>
              <a:r>
                <a:rPr lang="de-DE" sz="1200" dirty="0" err="1"/>
                <a:t>c</a:t>
              </a:r>
              <a:r>
                <a:rPr lang="de-DE" sz="1200" dirty="0" err="1" smtClean="0"/>
                <a:t>upboard</a:t>
              </a:r>
              <a:endParaRPr lang="de-DE" sz="1200" dirty="0" smtClean="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6924368" y="2100240"/>
            <a:ext cx="2462780" cy="3408102"/>
            <a:chOff x="8364308" y="1790626"/>
            <a:chExt cx="2462780" cy="3408102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00" b="12720"/>
            <a:stretch/>
          </p:blipFill>
          <p:spPr>
            <a:xfrm rot="5400000">
              <a:off x="8103214" y="2149091"/>
              <a:ext cx="3082340" cy="2365409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8364308" y="4921729"/>
              <a:ext cx="2365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M</a:t>
              </a:r>
              <a:r>
                <a:rPr lang="de-DE" sz="1200" dirty="0" smtClean="0"/>
                <a:t>aterial </a:t>
              </a:r>
              <a:r>
                <a:rPr lang="de-DE" sz="1200" dirty="0" err="1"/>
                <a:t>c</a:t>
              </a:r>
              <a:r>
                <a:rPr lang="de-DE" sz="1200" dirty="0" err="1" smtClean="0"/>
                <a:t>atgut</a:t>
              </a:r>
              <a:endParaRPr lang="de-DE" sz="800" dirty="0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587214" y="2100240"/>
            <a:ext cx="2617060" cy="3517699"/>
            <a:chOff x="300455" y="2327386"/>
            <a:chExt cx="2617060" cy="3517699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1" t="7716" b="-1"/>
            <a:stretch/>
          </p:blipFill>
          <p:spPr>
            <a:xfrm rot="5400000">
              <a:off x="131080" y="2570380"/>
              <a:ext cx="3029429" cy="2543441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300455" y="5568086"/>
              <a:ext cx="19992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</a:t>
              </a:r>
              <a:r>
                <a:rPr lang="en-US" sz="1200" dirty="0" smtClean="0"/>
                <a:t>onitor placed </a:t>
              </a:r>
              <a:r>
                <a:rPr lang="en-US" sz="1200" dirty="0"/>
                <a:t>on the </a:t>
              </a:r>
              <a:r>
                <a:rPr lang="en-US" sz="1200" dirty="0"/>
                <a:t>w</a:t>
              </a:r>
              <a:r>
                <a:rPr lang="en-US" sz="1200" dirty="0" smtClean="0"/>
                <a:t>all </a:t>
              </a:r>
              <a:endParaRPr lang="de-DE" sz="600" dirty="0"/>
            </a:p>
          </p:txBody>
        </p:sp>
      </p:grpSp>
      <p:cxnSp>
        <p:nvCxnSpPr>
          <p:cNvPr id="13" name="Gerader Verbinder 12"/>
          <p:cNvCxnSpPr/>
          <p:nvPr/>
        </p:nvCxnSpPr>
        <p:spPr bwMode="auto">
          <a:xfrm flipV="1">
            <a:off x="1005016" y="3851775"/>
            <a:ext cx="510746" cy="148604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/>
          <p:cNvCxnSpPr/>
          <p:nvPr/>
        </p:nvCxnSpPr>
        <p:spPr bwMode="auto">
          <a:xfrm flipV="1">
            <a:off x="7776519" y="4377667"/>
            <a:ext cx="0" cy="85367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Gerader Verbinder 31"/>
          <p:cNvCxnSpPr/>
          <p:nvPr/>
        </p:nvCxnSpPr>
        <p:spPr bwMode="auto">
          <a:xfrm flipV="1">
            <a:off x="10289059" y="3328085"/>
            <a:ext cx="0" cy="78259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07" y="2100240"/>
            <a:ext cx="2311756" cy="3082341"/>
          </a:xfrm>
          <a:prstGeom prst="rect">
            <a:avLst/>
          </a:prstGeom>
        </p:spPr>
      </p:pic>
      <p:cxnSp>
        <p:nvCxnSpPr>
          <p:cNvPr id="22" name="Gerader Verbinder 21"/>
          <p:cNvCxnSpPr/>
          <p:nvPr/>
        </p:nvCxnSpPr>
        <p:spPr bwMode="auto">
          <a:xfrm flipV="1">
            <a:off x="4722638" y="2872509"/>
            <a:ext cx="142758" cy="254738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/>
          <p:cNvCxnSpPr/>
          <p:nvPr/>
        </p:nvCxnSpPr>
        <p:spPr bwMode="auto">
          <a:xfrm flipV="1">
            <a:off x="5545643" y="4276436"/>
            <a:ext cx="424648" cy="114345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Flush Fittings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88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549" y="1433954"/>
            <a:ext cx="7561988" cy="43055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168" y="5277888"/>
            <a:ext cx="990738" cy="333422"/>
          </a:xfrm>
          <a:prstGeom prst="rect">
            <a:avLst/>
          </a:prstGeom>
        </p:spPr>
      </p:pic>
      <p:sp>
        <p:nvSpPr>
          <p:cNvPr id="5" name="Shape 81"/>
          <p:cNvSpPr/>
          <p:nvPr/>
        </p:nvSpPr>
        <p:spPr>
          <a:xfrm>
            <a:off x="2248210" y="393122"/>
            <a:ext cx="68464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de-DE" sz="2000" b="1" dirty="0" err="1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RooSy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 Video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CA5B34-1F3B-44BD-9C41-718184131259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1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313665" y="1177375"/>
            <a:ext cx="5016259" cy="962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Corner 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of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Competitors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:</a:t>
            </a:r>
            <a:endParaRPr lang="de-DE" altLang="de-DE" sz="2000" kern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algn="l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endParaRPr lang="de-DE" altLang="de-DE" sz="4000" kern="0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871242" y="1628236"/>
            <a:ext cx="1681385" cy="3400609"/>
            <a:chOff x="4172171" y="1990432"/>
            <a:chExt cx="1681385" cy="388623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1" b="25632"/>
            <a:stretch/>
          </p:blipFill>
          <p:spPr>
            <a:xfrm rot="5400000">
              <a:off x="3069747" y="3092856"/>
              <a:ext cx="3886233" cy="1681385"/>
            </a:xfrm>
            <a:prstGeom prst="rect">
              <a:avLst/>
            </a:prstGeom>
          </p:spPr>
        </p:pic>
        <p:sp>
          <p:nvSpPr>
            <p:cNvPr id="3" name="Ellipse 2"/>
            <p:cNvSpPr/>
            <p:nvPr/>
          </p:nvSpPr>
          <p:spPr bwMode="auto">
            <a:xfrm>
              <a:off x="4767264" y="4293752"/>
              <a:ext cx="395416" cy="80950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 Unicode MS" charset="0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404680" y="5111664"/>
            <a:ext cx="4488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Corner </a:t>
            </a:r>
            <a:r>
              <a:rPr lang="de-DE" sz="1200" dirty="0" err="1" smtClean="0"/>
              <a:t>build</a:t>
            </a:r>
            <a:r>
              <a:rPr lang="de-DE" sz="1200" dirty="0" smtClean="0"/>
              <a:t> „in </a:t>
            </a:r>
            <a:r>
              <a:rPr lang="de-DE" sz="1200" dirty="0" err="1" smtClean="0"/>
              <a:t>one</a:t>
            </a:r>
            <a:r>
              <a:rPr lang="de-DE" sz="1200" dirty="0" smtClean="0"/>
              <a:t> </a:t>
            </a:r>
            <a:r>
              <a:rPr lang="de-DE" sz="1200" dirty="0" err="1" smtClean="0"/>
              <a:t>piece</a:t>
            </a:r>
            <a:r>
              <a:rPr lang="de-DE" sz="1200" dirty="0" smtClean="0"/>
              <a:t>“.</a:t>
            </a:r>
          </a:p>
          <a:p>
            <a:endParaRPr lang="de-DE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F</a:t>
            </a:r>
            <a:r>
              <a:rPr lang="de-DE" sz="1200" dirty="0" err="1" smtClean="0"/>
              <a:t>ew</a:t>
            </a:r>
            <a:r>
              <a:rPr lang="de-DE" sz="1200" dirty="0" smtClean="0"/>
              <a:t> </a:t>
            </a:r>
            <a:r>
              <a:rPr lang="de-DE" sz="1200" dirty="0" err="1" smtClean="0"/>
              <a:t>balance</a:t>
            </a:r>
            <a:r>
              <a:rPr lang="de-DE" sz="1200" dirty="0" smtClean="0"/>
              <a:t> </a:t>
            </a:r>
            <a:r>
              <a:rPr lang="de-DE" sz="1200" dirty="0" err="1" smtClean="0"/>
              <a:t>options</a:t>
            </a:r>
            <a:r>
              <a:rPr lang="de-DE" sz="1200" dirty="0" smtClean="0"/>
              <a:t> at dimensional </a:t>
            </a:r>
            <a:r>
              <a:rPr lang="de-DE" sz="1200" dirty="0" err="1" smtClean="0"/>
              <a:t>changes</a:t>
            </a:r>
            <a:r>
              <a:rPr lang="de-DE" sz="1200" dirty="0" smtClean="0"/>
              <a:t> in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room</a:t>
            </a: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W</a:t>
            </a:r>
            <a:r>
              <a:rPr lang="de-DE" sz="1200" dirty="0" err="1" smtClean="0"/>
              <a:t>ith</a:t>
            </a:r>
            <a:r>
              <a:rPr lang="de-DE" sz="1200" dirty="0" smtClean="0"/>
              <a:t> </a:t>
            </a:r>
            <a:r>
              <a:rPr lang="de-DE" sz="1200" dirty="0" err="1" smtClean="0"/>
              <a:t>steel</a:t>
            </a:r>
            <a:r>
              <a:rPr lang="de-DE" sz="1200" dirty="0" smtClean="0"/>
              <a:t> </a:t>
            </a:r>
            <a:r>
              <a:rPr lang="de-DE" sz="1200" dirty="0" err="1" smtClean="0"/>
              <a:t>sheet</a:t>
            </a:r>
            <a:r>
              <a:rPr lang="de-DE" sz="1200" dirty="0"/>
              <a:t> </a:t>
            </a:r>
            <a:r>
              <a:rPr lang="de-DE" sz="1200" dirty="0" err="1" smtClean="0"/>
              <a:t>rust</a:t>
            </a:r>
            <a:r>
              <a:rPr lang="de-DE" sz="1200" dirty="0" smtClean="0"/>
              <a:t> </a:t>
            </a:r>
            <a:r>
              <a:rPr lang="de-DE" sz="1200" dirty="0" err="1" smtClean="0"/>
              <a:t>formation</a:t>
            </a:r>
            <a:r>
              <a:rPr lang="de-DE" sz="1200" dirty="0" smtClean="0"/>
              <a:t> </a:t>
            </a:r>
            <a:r>
              <a:rPr lang="de-DE" sz="1200" dirty="0" err="1" smtClean="0"/>
              <a:t>possible</a:t>
            </a: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/>
              <a:t>If</a:t>
            </a:r>
            <a:r>
              <a:rPr lang="de-DE" sz="1200" dirty="0" smtClean="0"/>
              <a:t> </a:t>
            </a:r>
            <a:r>
              <a:rPr lang="de-DE" sz="1200" dirty="0" err="1" smtClean="0"/>
              <a:t>dented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created</a:t>
            </a:r>
            <a:r>
              <a:rPr lang="de-DE" sz="1200" dirty="0" smtClean="0"/>
              <a:t> on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corner</a:t>
            </a:r>
            <a:r>
              <a:rPr lang="de-DE" sz="1200" dirty="0" smtClean="0"/>
              <a:t> </a:t>
            </a:r>
            <a:r>
              <a:rPr lang="de-DE" sz="1200" dirty="0" err="1" smtClean="0"/>
              <a:t>elements</a:t>
            </a:r>
            <a:r>
              <a:rPr lang="de-DE" sz="1200" dirty="0" smtClean="0"/>
              <a:t>, </a:t>
            </a:r>
            <a:r>
              <a:rPr lang="de-DE" sz="1200" dirty="0" err="1" smtClean="0"/>
              <a:t>these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difficult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replace</a:t>
            </a:r>
            <a:r>
              <a:rPr lang="de-DE" sz="1200" dirty="0" smtClean="0"/>
              <a:t>/ high </a:t>
            </a:r>
            <a:r>
              <a:rPr lang="de-DE" sz="1200" dirty="0" err="1" smtClean="0"/>
              <a:t>costs</a:t>
            </a:r>
            <a:r>
              <a:rPr lang="de-DE" sz="1200" dirty="0" smtClean="0"/>
              <a:t> </a:t>
            </a:r>
            <a:r>
              <a:rPr lang="de-DE" sz="1200" dirty="0" err="1" smtClean="0"/>
              <a:t>arise</a:t>
            </a:r>
            <a:endParaRPr lang="de-DE" sz="1200" dirty="0" smtClean="0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4280773" y="1173369"/>
            <a:ext cx="3678255" cy="8726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m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edifa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de-DE" altLang="zh-CN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C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orners: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727152" y="1628236"/>
            <a:ext cx="1812702" cy="4083593"/>
            <a:chOff x="570160" y="1541295"/>
            <a:chExt cx="2129367" cy="479696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4" t="31216" r="-1" b="3609"/>
            <a:stretch/>
          </p:blipFill>
          <p:spPr>
            <a:xfrm rot="5400000">
              <a:off x="-460102" y="2636318"/>
              <a:ext cx="4254652" cy="2064606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570160" y="5795947"/>
              <a:ext cx="2006924" cy="54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Corner </a:t>
              </a:r>
              <a:r>
                <a:rPr lang="de-DE" sz="1200" dirty="0" err="1" smtClean="0"/>
                <a:t>profile</a:t>
              </a:r>
              <a:r>
                <a:rPr lang="de-DE" sz="1200" dirty="0" smtClean="0"/>
                <a:t> </a:t>
              </a:r>
              <a:endParaRPr lang="de-DE" sz="1200" dirty="0" smtClean="0"/>
            </a:p>
            <a:p>
              <a:r>
                <a:rPr lang="de-DE" sz="1200" dirty="0" err="1" smtClean="0"/>
                <a:t>powder-coated</a:t>
              </a:r>
              <a:r>
                <a:rPr lang="de-DE" sz="1200" dirty="0"/>
                <a:t> </a:t>
              </a:r>
              <a:r>
                <a:rPr lang="de-DE" sz="1200" dirty="0" smtClean="0"/>
                <a:t>„</a:t>
              </a:r>
              <a:r>
                <a:rPr lang="de-DE" sz="1200" dirty="0" err="1" smtClean="0"/>
                <a:t>white</a:t>
              </a:r>
              <a:r>
                <a:rPr lang="de-DE" sz="1200" dirty="0" smtClean="0"/>
                <a:t>“</a:t>
              </a:r>
              <a:endParaRPr lang="de-DE" sz="1200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9381919" y="1628236"/>
            <a:ext cx="2233432" cy="3907126"/>
            <a:chOff x="6485006" y="1595225"/>
            <a:chExt cx="2144897" cy="3078086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27524" y="1952707"/>
              <a:ext cx="2859862" cy="2144897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6512078" y="4455087"/>
              <a:ext cx="1264239" cy="218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/>
                <a:t>Inner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corner</a:t>
              </a:r>
              <a:endParaRPr lang="de-DE" sz="1200" dirty="0"/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7630617" y="1628236"/>
            <a:ext cx="1656959" cy="4308046"/>
            <a:chOff x="10439631" y="2274375"/>
            <a:chExt cx="1420931" cy="3770149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3" t="44074" b="13163"/>
            <a:stretch/>
          </p:blipFill>
          <p:spPr>
            <a:xfrm rot="5400000">
              <a:off x="9588290" y="3206621"/>
              <a:ext cx="3204517" cy="1340026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10439631" y="5478893"/>
              <a:ext cx="1370699" cy="565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Corner </a:t>
              </a:r>
              <a:r>
                <a:rPr lang="de-DE" sz="1200" dirty="0" err="1" smtClean="0"/>
                <a:t>profile</a:t>
              </a:r>
              <a:r>
                <a:rPr lang="de-DE" sz="1200" dirty="0" smtClean="0"/>
                <a:t> </a:t>
              </a:r>
              <a:endParaRPr lang="de-DE" sz="1200" dirty="0"/>
            </a:p>
            <a:p>
              <a:r>
                <a:rPr lang="de-DE" sz="1200" dirty="0" err="1"/>
                <a:t>w</a:t>
              </a:r>
              <a:r>
                <a:rPr lang="de-DE" sz="1200" dirty="0" err="1" smtClean="0"/>
                <a:t>ithout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powder-coating</a:t>
              </a:r>
              <a:endParaRPr lang="de-DE" sz="1200" dirty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9287576" y="5450963"/>
            <a:ext cx="268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Corner </a:t>
            </a:r>
            <a:r>
              <a:rPr lang="de-DE" sz="1200" dirty="0" err="1" smtClean="0"/>
              <a:t>profile</a:t>
            </a:r>
            <a:r>
              <a:rPr lang="de-DE" sz="1200" dirty="0" smtClean="0"/>
              <a:t> </a:t>
            </a:r>
            <a:r>
              <a:rPr lang="de-DE" sz="1200" dirty="0" err="1" smtClean="0"/>
              <a:t>made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aluminium</a:t>
            </a:r>
            <a:r>
              <a:rPr lang="de-DE" sz="1200" dirty="0" smtClean="0"/>
              <a:t> &gt;&gt;</a:t>
            </a:r>
            <a:r>
              <a:rPr lang="de-DE" sz="1200" dirty="0" err="1" smtClean="0"/>
              <a:t>no</a:t>
            </a:r>
            <a:r>
              <a:rPr lang="de-DE" sz="1200" dirty="0" smtClean="0"/>
              <a:t> </a:t>
            </a:r>
            <a:r>
              <a:rPr lang="de-DE" sz="1200" dirty="0" err="1" smtClean="0"/>
              <a:t>rust</a:t>
            </a:r>
            <a:r>
              <a:rPr lang="de-DE" sz="1200" dirty="0" smtClean="0"/>
              <a:t> </a:t>
            </a:r>
            <a:r>
              <a:rPr lang="de-DE" sz="1200" dirty="0" err="1" smtClean="0"/>
              <a:t>formation</a:t>
            </a:r>
            <a:r>
              <a:rPr lang="de-DE" sz="1200" dirty="0" smtClean="0"/>
              <a:t> </a:t>
            </a:r>
            <a:r>
              <a:rPr lang="de-DE" sz="1200" dirty="0" err="1" smtClean="0"/>
              <a:t>possible</a:t>
            </a:r>
            <a:r>
              <a:rPr lang="de-DE" sz="1200" dirty="0" smtClean="0"/>
              <a:t>&lt;&lt;</a:t>
            </a:r>
            <a:endParaRPr lang="de-DE" sz="1200" dirty="0"/>
          </a:p>
          <a:p>
            <a:r>
              <a:rPr lang="de-DE" sz="1200" dirty="0" smtClean="0"/>
              <a:t> </a:t>
            </a:r>
            <a:endParaRPr lang="de-DE" sz="9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4" t="37508" r="42702" b="28217"/>
          <a:stretch/>
        </p:blipFill>
        <p:spPr>
          <a:xfrm rot="5400000">
            <a:off x="4450115" y="1633274"/>
            <a:ext cx="1018756" cy="1129602"/>
          </a:xfrm>
          <a:prstGeom prst="rect">
            <a:avLst/>
          </a:prstGeom>
        </p:spPr>
      </p:pic>
      <p:cxnSp>
        <p:nvCxnSpPr>
          <p:cNvPr id="26" name="Gerader Verbinder 25"/>
          <p:cNvCxnSpPr/>
          <p:nvPr/>
        </p:nvCxnSpPr>
        <p:spPr bwMode="auto">
          <a:xfrm flipV="1">
            <a:off x="6322819" y="4389405"/>
            <a:ext cx="123568" cy="90054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/>
          <p:cNvCxnSpPr/>
          <p:nvPr/>
        </p:nvCxnSpPr>
        <p:spPr bwMode="auto">
          <a:xfrm flipV="1">
            <a:off x="8102600" y="3904841"/>
            <a:ext cx="418688" cy="144609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Gerader Verbinder 30"/>
          <p:cNvCxnSpPr/>
          <p:nvPr/>
        </p:nvCxnSpPr>
        <p:spPr bwMode="auto">
          <a:xfrm flipV="1">
            <a:off x="9752132" y="3781168"/>
            <a:ext cx="491584" cy="150878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r Verbinder 33"/>
          <p:cNvCxnSpPr>
            <a:endCxn id="3" idx="4"/>
          </p:cNvCxnSpPr>
          <p:nvPr/>
        </p:nvCxnSpPr>
        <p:spPr bwMode="auto">
          <a:xfrm flipV="1">
            <a:off x="1219200" y="4352082"/>
            <a:ext cx="444843" cy="75958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Grafik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78" y="2843099"/>
            <a:ext cx="826768" cy="498406"/>
          </a:xfrm>
          <a:prstGeom prst="rect">
            <a:avLst/>
          </a:prstGeom>
        </p:spPr>
      </p:pic>
      <p:sp>
        <p:nvSpPr>
          <p:cNvPr id="25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Corners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0" name="Foliennummernplatzhalter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995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285646" y="1094022"/>
            <a:ext cx="5610010" cy="962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Door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P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anel </a:t>
            </a: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of</a:t>
            </a:r>
            <a:r>
              <a:rPr lang="de-DE" altLang="de-DE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C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ompetitors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:</a:t>
            </a:r>
            <a:endParaRPr lang="de-DE" altLang="de-DE" sz="2000" kern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410766" y="1556977"/>
            <a:ext cx="3188041" cy="4637585"/>
            <a:chOff x="7341375" y="1844798"/>
            <a:chExt cx="3586016" cy="521651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28" t="6505" r="6436"/>
            <a:stretch/>
          </p:blipFill>
          <p:spPr>
            <a:xfrm>
              <a:off x="7341375" y="1844798"/>
              <a:ext cx="3586016" cy="4568804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341375" y="6386224"/>
              <a:ext cx="3418183" cy="675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dirty="0" err="1" smtClean="0"/>
                <a:t>Door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panel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with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wood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core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filling</a:t>
              </a:r>
              <a:endParaRPr lang="de-DE" sz="1200" dirty="0" smtClean="0"/>
            </a:p>
            <a:p>
              <a:endParaRPr lang="de-DE" sz="900" dirty="0" smtClean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200" dirty="0" err="1" smtClean="0"/>
                <a:t>Door</a:t>
              </a:r>
              <a:r>
                <a:rPr lang="de-DE" sz="1200" dirty="0" smtClean="0"/>
                <a:t> </a:t>
              </a:r>
              <a:r>
                <a:rPr lang="de-DE" sz="1200" dirty="0" err="1"/>
                <a:t>seal</a:t>
              </a:r>
              <a:r>
                <a:rPr lang="de-DE" sz="1200" dirty="0"/>
                <a:t> </a:t>
              </a:r>
              <a:r>
                <a:rPr lang="de-DE" sz="1200" dirty="0" err="1"/>
                <a:t>is</a:t>
              </a:r>
              <a:r>
                <a:rPr lang="de-DE" sz="1200" dirty="0"/>
                <a:t> </a:t>
              </a:r>
              <a:r>
                <a:rPr lang="de-DE" sz="1200" dirty="0" err="1" smtClean="0"/>
                <a:t>difficult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to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change</a:t>
              </a:r>
              <a:endParaRPr lang="de-DE" sz="1200" dirty="0"/>
            </a:p>
          </p:txBody>
        </p:sp>
      </p:grp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4429915" y="1094022"/>
            <a:ext cx="4024359" cy="6250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m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edifa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D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oor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Leaf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:</a:t>
            </a:r>
            <a:endParaRPr lang="de-DE" altLang="de-DE" sz="2000" kern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4579028" y="1556977"/>
            <a:ext cx="2504919" cy="4302167"/>
            <a:chOff x="472573" y="1839418"/>
            <a:chExt cx="2686212" cy="4613535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7" t="15085" r="2582" b="8519"/>
            <a:stretch/>
          </p:blipFill>
          <p:spPr>
            <a:xfrm rot="5400000">
              <a:off x="-221788" y="2610714"/>
              <a:ext cx="4151869" cy="2609277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472573" y="5991288"/>
              <a:ext cx="2026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/>
                <a:t>Filling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made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of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foam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core</a:t>
              </a:r>
              <a:r>
                <a:rPr lang="de-DE" sz="1200" dirty="0" smtClean="0"/>
                <a:t> XPS</a:t>
              </a:r>
              <a:endParaRPr lang="de-DE" sz="1200" dirty="0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7244454" y="1556977"/>
            <a:ext cx="2200073" cy="4428338"/>
            <a:chOff x="8502702" y="1188836"/>
            <a:chExt cx="2022193" cy="4068159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" t="35906" r="9189" b="19570"/>
            <a:stretch/>
          </p:blipFill>
          <p:spPr>
            <a:xfrm rot="5400000">
              <a:off x="7477923" y="2302869"/>
              <a:ext cx="3556760" cy="1328694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8502702" y="4795330"/>
              <a:ext cx="2022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/>
                <a:t>Stable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and</a:t>
              </a:r>
              <a:r>
                <a:rPr lang="de-DE" sz="1200" dirty="0" smtClean="0"/>
                <a:t> easy </a:t>
              </a:r>
              <a:r>
                <a:rPr lang="de-DE" sz="1200" dirty="0" err="1" smtClean="0"/>
                <a:t>to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change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door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seal</a:t>
              </a:r>
              <a:endParaRPr lang="de-DE" sz="1200" dirty="0"/>
            </a:p>
          </p:txBody>
        </p:sp>
      </p:grpSp>
      <p:cxnSp>
        <p:nvCxnSpPr>
          <p:cNvPr id="6" name="Gerader Verbinder 5"/>
          <p:cNvCxnSpPr/>
          <p:nvPr/>
        </p:nvCxnSpPr>
        <p:spPr bwMode="auto">
          <a:xfrm flipV="1">
            <a:off x="1957425" y="4399647"/>
            <a:ext cx="18746" cy="130843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r Verbinder 8"/>
          <p:cNvCxnSpPr/>
          <p:nvPr/>
        </p:nvCxnSpPr>
        <p:spPr bwMode="auto">
          <a:xfrm flipH="1" flipV="1">
            <a:off x="5523563" y="4733231"/>
            <a:ext cx="334" cy="74954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r Verbinder 10"/>
          <p:cNvCxnSpPr/>
          <p:nvPr/>
        </p:nvCxnSpPr>
        <p:spPr bwMode="auto">
          <a:xfrm flipV="1">
            <a:off x="8043333" y="4589198"/>
            <a:ext cx="321505" cy="89357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94" y="1556977"/>
            <a:ext cx="2816707" cy="2816707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9049532" y="4679092"/>
            <a:ext cx="268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Four-sided</a:t>
            </a:r>
            <a:r>
              <a:rPr lang="de-DE" sz="1200" dirty="0" smtClean="0"/>
              <a:t> </a:t>
            </a:r>
            <a:r>
              <a:rPr lang="de-DE" sz="1200" dirty="0" err="1" smtClean="0"/>
              <a:t>inner</a:t>
            </a:r>
            <a:r>
              <a:rPr lang="de-DE" sz="1200" dirty="0" smtClean="0"/>
              <a:t> </a:t>
            </a:r>
            <a:r>
              <a:rPr lang="de-DE" sz="1200" dirty="0" err="1" smtClean="0"/>
              <a:t>frame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door</a:t>
            </a:r>
            <a:r>
              <a:rPr lang="de-DE" sz="1200" dirty="0"/>
              <a:t> </a:t>
            </a:r>
            <a:r>
              <a:rPr lang="de-DE" sz="1200" dirty="0" err="1" smtClean="0"/>
              <a:t>made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sturdy</a:t>
            </a:r>
            <a:r>
              <a:rPr lang="de-DE" sz="1200" dirty="0" smtClean="0"/>
              <a:t> </a:t>
            </a:r>
            <a:r>
              <a:rPr lang="de-DE" sz="1200" dirty="0" err="1" smtClean="0"/>
              <a:t>aluminium</a:t>
            </a:r>
            <a:r>
              <a:rPr lang="de-DE" sz="1200" dirty="0" smtClean="0"/>
              <a:t> </a:t>
            </a:r>
            <a:r>
              <a:rPr lang="de-DE" sz="1200" dirty="0" err="1" smtClean="0"/>
              <a:t>profiles</a:t>
            </a:r>
            <a:endParaRPr lang="de-DE" sz="1200" dirty="0"/>
          </a:p>
        </p:txBody>
      </p:sp>
      <p:cxnSp>
        <p:nvCxnSpPr>
          <p:cNvPr id="12" name="Gerader Verbinder 11"/>
          <p:cNvCxnSpPr/>
          <p:nvPr/>
        </p:nvCxnSpPr>
        <p:spPr bwMode="auto">
          <a:xfrm flipH="1" flipV="1">
            <a:off x="9976123" y="3744691"/>
            <a:ext cx="263974" cy="96382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Doors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5329913" y="1111033"/>
            <a:ext cx="3293502" cy="962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m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edifa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 Frames: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8958" r="17830" b="10929"/>
          <a:stretch/>
        </p:blipFill>
        <p:spPr>
          <a:xfrm rot="5400000">
            <a:off x="4882773" y="1892119"/>
            <a:ext cx="3457489" cy="264910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146027" y="4939655"/>
            <a:ext cx="29491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/>
              <a:t>Three</a:t>
            </a:r>
            <a:r>
              <a:rPr lang="de-DE" sz="1200" dirty="0" smtClean="0"/>
              <a:t> </a:t>
            </a:r>
            <a:r>
              <a:rPr lang="de-DE" sz="1200" dirty="0" err="1" smtClean="0"/>
              <a:t>part</a:t>
            </a:r>
            <a:r>
              <a:rPr lang="de-DE" sz="1200" dirty="0" smtClean="0"/>
              <a:t> </a:t>
            </a:r>
            <a:r>
              <a:rPr lang="de-DE" sz="1200" dirty="0" err="1" smtClean="0"/>
              <a:t>door</a:t>
            </a:r>
            <a:r>
              <a:rPr lang="de-DE" sz="1200" dirty="0" smtClean="0"/>
              <a:t> </a:t>
            </a:r>
            <a:r>
              <a:rPr lang="de-DE" sz="1200" dirty="0" err="1" smtClean="0"/>
              <a:t>frame</a:t>
            </a:r>
            <a:r>
              <a:rPr lang="de-DE" sz="1200" dirty="0"/>
              <a:t> </a:t>
            </a:r>
            <a:r>
              <a:rPr lang="de-DE" sz="1200" dirty="0" err="1" smtClean="0"/>
              <a:t>made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stainless</a:t>
            </a:r>
            <a:r>
              <a:rPr lang="de-DE" sz="1200" dirty="0" smtClean="0"/>
              <a:t> </a:t>
            </a:r>
            <a:r>
              <a:rPr lang="de-DE" sz="1200" dirty="0" err="1" smtClean="0"/>
              <a:t>steel</a:t>
            </a:r>
            <a:endParaRPr lang="de-DE" sz="1200" dirty="0" smtClean="0"/>
          </a:p>
          <a:p>
            <a:endParaRPr lang="de-DE" sz="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D</a:t>
            </a:r>
            <a:r>
              <a:rPr lang="de-DE" sz="1200" dirty="0" err="1" smtClean="0"/>
              <a:t>oor</a:t>
            </a:r>
            <a:r>
              <a:rPr lang="de-DE" sz="1200" dirty="0" smtClean="0"/>
              <a:t> </a:t>
            </a:r>
            <a:r>
              <a:rPr lang="de-DE" sz="1200" dirty="0" err="1" smtClean="0"/>
              <a:t>leaf</a:t>
            </a:r>
            <a:r>
              <a:rPr lang="de-DE" sz="1200" dirty="0" smtClean="0"/>
              <a:t> </a:t>
            </a:r>
            <a:r>
              <a:rPr lang="de-DE" sz="1200" dirty="0" err="1" smtClean="0"/>
              <a:t>made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/>
              <a:t> </a:t>
            </a:r>
            <a:r>
              <a:rPr lang="de-DE" sz="1200" dirty="0" err="1" smtClean="0"/>
              <a:t>stainless</a:t>
            </a:r>
            <a:r>
              <a:rPr lang="de-DE" sz="1200" dirty="0" smtClean="0"/>
              <a:t> </a:t>
            </a:r>
            <a:r>
              <a:rPr lang="de-DE" sz="1200" dirty="0" err="1" smtClean="0"/>
              <a:t>steel</a:t>
            </a:r>
            <a:r>
              <a:rPr lang="de-DE" sz="1200" dirty="0" smtClean="0"/>
              <a:t>, </a:t>
            </a:r>
            <a:r>
              <a:rPr lang="de-DE" sz="1200" dirty="0" err="1" smtClean="0"/>
              <a:t>powder-coated</a:t>
            </a:r>
            <a:endParaRPr lang="de-DE" sz="1200" dirty="0"/>
          </a:p>
          <a:p>
            <a:endParaRPr lang="de-DE" sz="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/>
              <a:t>Flush-mounted</a:t>
            </a:r>
            <a:r>
              <a:rPr lang="de-DE" sz="1200" dirty="0" smtClean="0"/>
              <a:t> </a:t>
            </a:r>
            <a:r>
              <a:rPr lang="de-DE" sz="1200" dirty="0" err="1" smtClean="0"/>
              <a:t>door</a:t>
            </a:r>
            <a:r>
              <a:rPr lang="de-DE" sz="1200" dirty="0" smtClean="0"/>
              <a:t> </a:t>
            </a:r>
            <a:r>
              <a:rPr lang="de-DE" sz="1200" dirty="0" err="1" smtClean="0"/>
              <a:t>window</a:t>
            </a:r>
            <a:r>
              <a:rPr lang="de-DE" sz="1200" dirty="0" smtClean="0"/>
              <a:t> 2 mm </a:t>
            </a:r>
            <a:r>
              <a:rPr lang="de-DE" sz="1200" dirty="0" err="1" smtClean="0"/>
              <a:t>Pb</a:t>
            </a:r>
            <a:endParaRPr lang="de-DE" sz="12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337401" y="1503309"/>
            <a:ext cx="3886032" cy="4644139"/>
            <a:chOff x="1097154" y="910215"/>
            <a:chExt cx="4084904" cy="4798356"/>
          </a:xfrm>
        </p:grpSpPr>
        <p:sp>
          <p:nvSpPr>
            <p:cNvPr id="13" name="Textfeld 12"/>
            <p:cNvSpPr txBox="1"/>
            <p:nvPr/>
          </p:nvSpPr>
          <p:spPr>
            <a:xfrm>
              <a:off x="1097154" y="4484283"/>
              <a:ext cx="4084904" cy="1224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/>
                <a:t>L</a:t>
              </a:r>
              <a:r>
                <a:rPr lang="en-GB" sz="1200" dirty="0" smtClean="0"/>
                <a:t>acquered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en-GB" sz="1200" dirty="0"/>
                <a:t>door frames</a:t>
              </a:r>
              <a:r>
                <a:rPr lang="de-DE" sz="1200" dirty="0" smtClean="0">
                  <a:solidFill>
                    <a:srgbClr val="FF0000"/>
                  </a:solidFill>
                </a:rPr>
                <a:t/>
              </a:r>
              <a:br>
                <a:rPr lang="de-DE" sz="1200" dirty="0" smtClean="0">
                  <a:solidFill>
                    <a:srgbClr val="FF0000"/>
                  </a:solidFill>
                </a:rPr>
              </a:br>
              <a:r>
                <a:rPr lang="de-DE" sz="1200" dirty="0" err="1" smtClean="0"/>
                <a:t>scratched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paint</a:t>
              </a:r>
              <a:r>
                <a:rPr lang="de-DE" sz="1200" dirty="0" smtClean="0"/>
                <a:t>- </a:t>
              </a:r>
              <a:r>
                <a:rPr lang="de-DE" sz="1200" dirty="0" err="1" smtClean="0"/>
                <a:t>unhygienic</a:t>
              </a:r>
              <a:endParaRPr lang="de-DE" sz="1200" dirty="0" smtClean="0"/>
            </a:p>
            <a:p>
              <a:endParaRPr lang="de-DE" sz="1100" dirty="0" smtClean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200" dirty="0" smtClean="0"/>
                <a:t>Lacquered</a:t>
              </a:r>
              <a:r>
                <a:rPr lang="de-DE" sz="1200" dirty="0" smtClean="0">
                  <a:solidFill>
                    <a:srgbClr val="FF0000"/>
                  </a:solidFill>
                </a:rPr>
                <a:t> </a:t>
              </a:r>
              <a:r>
                <a:rPr lang="en-GB" sz="1200" dirty="0"/>
                <a:t>door frames</a:t>
              </a:r>
              <a:r>
                <a:rPr lang="de-DE" sz="1200" dirty="0">
                  <a:solidFill>
                    <a:srgbClr val="FF0000"/>
                  </a:solidFill>
                </a:rPr>
                <a:t/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 err="1"/>
                <a:t>side</a:t>
              </a:r>
              <a:r>
                <a:rPr lang="de-DE" sz="1200" dirty="0"/>
                <a:t> </a:t>
              </a:r>
              <a:r>
                <a:rPr lang="de-DE" sz="1200" dirty="0" err="1"/>
                <a:t>protected</a:t>
              </a:r>
              <a:r>
                <a:rPr lang="de-DE" sz="1200" dirty="0"/>
                <a:t> </a:t>
              </a:r>
              <a:r>
                <a:rPr lang="de-DE" sz="1200" dirty="0" err="1"/>
                <a:t>with</a:t>
              </a:r>
              <a:r>
                <a:rPr lang="de-DE" sz="1200" dirty="0"/>
                <a:t> </a:t>
              </a:r>
              <a:r>
                <a:rPr lang="de-DE" sz="1200" dirty="0" err="1"/>
                <a:t>painted</a:t>
              </a:r>
              <a:r>
                <a:rPr lang="de-DE" sz="1200" dirty="0"/>
                <a:t> </a:t>
              </a:r>
              <a:r>
                <a:rPr lang="de-DE" sz="1200" dirty="0" err="1" smtClean="0"/>
                <a:t>stainless</a:t>
              </a:r>
              <a:r>
                <a:rPr lang="de-DE" sz="1200" dirty="0" smtClean="0"/>
                <a:t> </a:t>
              </a:r>
              <a:r>
                <a:rPr lang="de-DE" sz="1200" dirty="0" err="1"/>
                <a:t>steel</a:t>
              </a:r>
              <a:r>
                <a:rPr lang="de-DE" sz="1200" dirty="0"/>
                <a:t> </a:t>
              </a:r>
              <a:r>
                <a:rPr lang="de-DE" sz="1200" dirty="0" err="1"/>
                <a:t>sheet</a:t>
              </a:r>
              <a:endParaRPr lang="de-DE" sz="12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de-DE" sz="1200" dirty="0"/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2" r="23007" b="11160"/>
            <a:stretch/>
          </p:blipFill>
          <p:spPr>
            <a:xfrm rot="5400000">
              <a:off x="847138" y="1248624"/>
              <a:ext cx="3419398" cy="2742580"/>
            </a:xfrm>
            <a:prstGeom prst="rect">
              <a:avLst/>
            </a:prstGeom>
          </p:spPr>
        </p:pic>
      </p:grp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307392" y="1113110"/>
            <a:ext cx="4689563" cy="962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Frames </a:t>
            </a: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of</a:t>
            </a:r>
            <a:r>
              <a:rPr lang="de-DE" altLang="de-DE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de-DE" altLang="de-DE" sz="20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C</a:t>
            </a:r>
            <a:r>
              <a:rPr lang="de-DE" altLang="de-DE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ompetitors</a:t>
            </a:r>
            <a:r>
              <a:rPr lang="de-DE" altLang="de-DE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 Light" panose="020F0302020204030204" pitchFamily="34" charset="0"/>
              </a:rPr>
              <a:t>:</a:t>
            </a:r>
            <a:endParaRPr lang="de-DE" altLang="de-DE" sz="2000" kern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algn="l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r>
              <a:rPr lang="de-DE" altLang="de-DE" sz="4000" kern="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39912" r="36697" b="27006"/>
          <a:stretch/>
        </p:blipFill>
        <p:spPr>
          <a:xfrm rot="5400000">
            <a:off x="9301045" y="1999929"/>
            <a:ext cx="2084429" cy="106042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31053" r="20000" b="39305"/>
          <a:stretch/>
        </p:blipFill>
        <p:spPr>
          <a:xfrm rot="5400000">
            <a:off x="7286454" y="2636668"/>
            <a:ext cx="3247058" cy="98034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2" t="26572" r="26912" b="35097"/>
          <a:stretch/>
        </p:blipFill>
        <p:spPr>
          <a:xfrm>
            <a:off x="3356174" y="1487927"/>
            <a:ext cx="1539176" cy="1558296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8344491" y="5057765"/>
            <a:ext cx="2061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Switch in </a:t>
            </a:r>
            <a:r>
              <a:rPr lang="de-DE" sz="1200" dirty="0" err="1" smtClean="0"/>
              <a:t>frame</a:t>
            </a:r>
            <a:r>
              <a:rPr lang="de-DE" sz="1200" dirty="0" smtClean="0"/>
              <a:t> </a:t>
            </a:r>
            <a:r>
              <a:rPr lang="de-DE" sz="1200" dirty="0" err="1" smtClean="0"/>
              <a:t>installed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self-explanatory</a:t>
            </a:r>
            <a:r>
              <a:rPr lang="de-DE" sz="1200" dirty="0" smtClean="0"/>
              <a:t> </a:t>
            </a:r>
            <a:r>
              <a:rPr lang="de-DE" sz="1200" dirty="0" err="1" smtClean="0"/>
              <a:t>pictograms</a:t>
            </a:r>
            <a:endParaRPr lang="de-DE" sz="1200" dirty="0"/>
          </a:p>
        </p:txBody>
      </p:sp>
      <p:cxnSp>
        <p:nvCxnSpPr>
          <p:cNvPr id="3" name="Gerader Verbinder 2"/>
          <p:cNvCxnSpPr/>
          <p:nvPr/>
        </p:nvCxnSpPr>
        <p:spPr bwMode="auto">
          <a:xfrm flipH="1" flipV="1">
            <a:off x="5692347" y="3805881"/>
            <a:ext cx="370702" cy="115662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r Verbinder 5"/>
          <p:cNvCxnSpPr/>
          <p:nvPr/>
        </p:nvCxnSpPr>
        <p:spPr bwMode="auto">
          <a:xfrm flipV="1">
            <a:off x="6202017" y="3572827"/>
            <a:ext cx="1261464" cy="138968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r Verbinder 9"/>
          <p:cNvCxnSpPr/>
          <p:nvPr/>
        </p:nvCxnSpPr>
        <p:spPr bwMode="auto">
          <a:xfrm flipV="1">
            <a:off x="6138333" y="1868558"/>
            <a:ext cx="63684" cy="309395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r Verbinder 15"/>
          <p:cNvCxnSpPr/>
          <p:nvPr/>
        </p:nvCxnSpPr>
        <p:spPr bwMode="auto">
          <a:xfrm flipH="1" flipV="1">
            <a:off x="8909984" y="3572827"/>
            <a:ext cx="327149" cy="148493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r Verbinder 22"/>
          <p:cNvCxnSpPr>
            <a:stCxn id="22" idx="0"/>
          </p:cNvCxnSpPr>
          <p:nvPr/>
        </p:nvCxnSpPr>
        <p:spPr bwMode="auto">
          <a:xfrm flipV="1">
            <a:off x="9375308" y="3046223"/>
            <a:ext cx="945559" cy="201154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25"/>
          <p:cNvCxnSpPr/>
          <p:nvPr/>
        </p:nvCxnSpPr>
        <p:spPr bwMode="auto">
          <a:xfrm flipH="1" flipV="1">
            <a:off x="1276865" y="2450630"/>
            <a:ext cx="377593" cy="248902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/>
          <p:cNvCxnSpPr/>
          <p:nvPr/>
        </p:nvCxnSpPr>
        <p:spPr bwMode="auto">
          <a:xfrm flipH="1" flipV="1">
            <a:off x="2273643" y="4044778"/>
            <a:ext cx="903953" cy="165931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Frames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78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18734" r="-34" b="20378"/>
          <a:stretch/>
        </p:blipFill>
        <p:spPr>
          <a:xfrm>
            <a:off x="371668" y="993914"/>
            <a:ext cx="11275200" cy="4939054"/>
          </a:xfrm>
          <a:prstGeom prst="rect">
            <a:avLst/>
          </a:prstGeom>
        </p:spPr>
      </p:pic>
      <p:sp>
        <p:nvSpPr>
          <p:cNvPr id="7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References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7"/>
          <a:stretch/>
        </p:blipFill>
        <p:spPr>
          <a:xfrm>
            <a:off x="361035" y="2545492"/>
            <a:ext cx="11275200" cy="349732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511" y="4978990"/>
            <a:ext cx="1681952" cy="1013942"/>
          </a:xfrm>
          <a:prstGeom prst="rect">
            <a:avLst/>
          </a:prstGeom>
        </p:spPr>
      </p:pic>
      <p:sp>
        <p:nvSpPr>
          <p:cNvPr id="10" name="Shape 81"/>
          <p:cNvSpPr/>
          <p:nvPr/>
        </p:nvSpPr>
        <p:spPr>
          <a:xfrm>
            <a:off x="4155463" y="5402411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5007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84" y="1710105"/>
            <a:ext cx="2333002" cy="16426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1" b="8101"/>
          <a:stretch/>
        </p:blipFill>
        <p:spPr>
          <a:xfrm>
            <a:off x="7048656" y="4049366"/>
            <a:ext cx="4084539" cy="2052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8" y="4050268"/>
            <a:ext cx="2851041" cy="20510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54" y="4050268"/>
            <a:ext cx="3073306" cy="205109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618" y="5602960"/>
            <a:ext cx="826768" cy="498406"/>
          </a:xfrm>
          <a:prstGeom prst="rect">
            <a:avLst/>
          </a:prstGeom>
        </p:spPr>
      </p:pic>
      <p:sp>
        <p:nvSpPr>
          <p:cNvPr id="12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Germany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 err="1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Wirbelsäulenzentrum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Offenbach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73075" y="1400920"/>
            <a:ext cx="8332309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Completion:			 </a:t>
            </a:r>
            <a:r>
              <a:rPr lang="en-US" sz="1050" dirty="0" smtClean="0"/>
              <a:t>August </a:t>
            </a:r>
            <a:r>
              <a:rPr lang="en-US" sz="1050" dirty="0"/>
              <a:t>2020</a:t>
            </a:r>
          </a:p>
          <a:p>
            <a:endParaRPr lang="en-US" sz="1050" dirty="0"/>
          </a:p>
          <a:p>
            <a:r>
              <a:rPr lang="en-US" sz="1050" dirty="0"/>
              <a:t>Start of installation:		 End of July 2020</a:t>
            </a:r>
          </a:p>
          <a:p>
            <a:endParaRPr lang="en-US" sz="1050" dirty="0"/>
          </a:p>
          <a:p>
            <a:r>
              <a:rPr lang="en-US" sz="1050" dirty="0"/>
              <a:t>Number of hospital beds:		4</a:t>
            </a:r>
          </a:p>
          <a:p>
            <a:endParaRPr lang="en-US" sz="1050" dirty="0"/>
          </a:p>
          <a:p>
            <a:r>
              <a:rPr lang="en-US" sz="1050" dirty="0"/>
              <a:t>Number of </a:t>
            </a:r>
            <a:r>
              <a:rPr lang="en-US" sz="1050" dirty="0" smtClean="0"/>
              <a:t>hospital </a:t>
            </a:r>
            <a:r>
              <a:rPr lang="en-US" sz="1050" dirty="0"/>
              <a:t>operating rooms:	1</a:t>
            </a:r>
          </a:p>
          <a:p>
            <a:endParaRPr lang="en-US" sz="1050" dirty="0"/>
          </a:p>
          <a:p>
            <a:r>
              <a:rPr lang="en-US" sz="1050" dirty="0"/>
              <a:t>Number of  rooms done by medifa:	</a:t>
            </a:r>
            <a:r>
              <a:rPr lang="en-US" sz="1050" dirty="0" smtClean="0"/>
              <a:t>1 operating </a:t>
            </a:r>
            <a:r>
              <a:rPr lang="en-US" sz="1050" dirty="0"/>
              <a:t>room, two additional sliding doors, 4 rooms with ceiling and </a:t>
            </a:r>
            <a:r>
              <a:rPr lang="de-DE" sz="1050" dirty="0" err="1" smtClean="0"/>
              <a:t>lights</a:t>
            </a:r>
            <a:endParaRPr lang="de-DE" sz="1050" dirty="0"/>
          </a:p>
          <a:p>
            <a:endParaRPr lang="en-US" sz="1050" dirty="0"/>
          </a:p>
          <a:p>
            <a:r>
              <a:rPr lang="en-US" sz="1050" dirty="0" smtClean="0"/>
              <a:t>Scope of supply:</a:t>
            </a:r>
            <a:r>
              <a:rPr lang="de-DE" sz="1050" dirty="0" smtClean="0"/>
              <a:t>		</a:t>
            </a:r>
            <a:r>
              <a:rPr lang="en-US" sz="1050" dirty="0" smtClean="0"/>
              <a:t>Wall system, automatic and manual sliding doors, ceilings, lights, </a:t>
            </a:r>
            <a:r>
              <a:rPr lang="en-US" sz="1050" dirty="0" err="1" smtClean="0"/>
              <a:t>RooSy</a:t>
            </a:r>
            <a:r>
              <a:rPr lang="en-US" sz="1050" dirty="0" smtClean="0"/>
              <a:t> screen</a:t>
            </a:r>
          </a:p>
          <a:p>
            <a:endParaRPr lang="de-DE" sz="1050" dirty="0" smtClean="0"/>
          </a:p>
          <a:p>
            <a:r>
              <a:rPr lang="en-US" sz="1050" dirty="0" smtClean="0"/>
              <a:t>Work </a:t>
            </a:r>
            <a:r>
              <a:rPr lang="en-US" sz="1050" dirty="0"/>
              <a:t>performed:</a:t>
            </a:r>
            <a:r>
              <a:rPr lang="de-DE" sz="1050" dirty="0"/>
              <a:t>		</a:t>
            </a:r>
            <a:r>
              <a:rPr lang="en-US" sz="1050" dirty="0" smtClean="0"/>
              <a:t>Planning</a:t>
            </a:r>
            <a:r>
              <a:rPr lang="en-US" sz="1050" dirty="0"/>
              <a:t>,  production, delivery and assembly </a:t>
            </a:r>
          </a:p>
          <a:p>
            <a:endParaRPr lang="de-DE" sz="16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9441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473075" y="1058487"/>
            <a:ext cx="10904278" cy="10189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100">
                <a:solidFill>
                  <a:schemeClr val="tx2"/>
                </a:solidFill>
                <a:latin typeface="Calibri Light"/>
                <a:ea typeface="Calibri Light"/>
                <a:cs typeface="Calibri Light"/>
                <a:sym typeface="Calibri Light" panose="020F0302020204030204" pitchFamily="34" charset="0"/>
              </a:defRPr>
            </a:lvl5pPr>
            <a:lvl6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6pPr>
            <a:lvl7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7pPr>
            <a:lvl8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8pPr>
            <a:lvl9pPr>
              <a:lnSpc>
                <a:spcPct val="90000"/>
              </a:lnSpc>
              <a:defRPr sz="5134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/>
            </a:pPr>
            <a:endParaRPr lang="de-DE" altLang="de-DE" sz="3200" b="1" kern="0" dirty="0" smtClean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3075" y="1400920"/>
            <a:ext cx="810344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Completion:			</a:t>
            </a:r>
            <a:r>
              <a:rPr lang="en-US" sz="1050" dirty="0" smtClean="0"/>
              <a:t>August 2020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Number of </a:t>
            </a:r>
            <a:r>
              <a:rPr lang="en-US" sz="1050" dirty="0" smtClean="0"/>
              <a:t>hospital </a:t>
            </a:r>
            <a:r>
              <a:rPr lang="en-US" sz="1050" dirty="0"/>
              <a:t>operating rooms:	</a:t>
            </a:r>
            <a:r>
              <a:rPr lang="en-US" sz="1050" dirty="0" smtClean="0"/>
              <a:t>10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Number of operating rooms:		</a:t>
            </a:r>
            <a:r>
              <a:rPr lang="en-US" sz="1050" dirty="0" smtClean="0"/>
              <a:t>3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Number of small surgery rooms:	</a:t>
            </a:r>
            <a:r>
              <a:rPr lang="en-US" sz="1050" dirty="0" smtClean="0"/>
              <a:t>7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Scope of supply:		</a:t>
            </a:r>
            <a:r>
              <a:rPr lang="en-US" sz="1050" dirty="0" smtClean="0"/>
              <a:t>Wall </a:t>
            </a:r>
            <a:r>
              <a:rPr lang="en-US" sz="1050" dirty="0"/>
              <a:t>system with radiation protection (0,5mm </a:t>
            </a:r>
            <a:r>
              <a:rPr lang="en-US" sz="1050" dirty="0" err="1"/>
              <a:t>Pb</a:t>
            </a:r>
            <a:r>
              <a:rPr lang="en-US" sz="1050" dirty="0"/>
              <a:t>), automatic </a:t>
            </a:r>
            <a:r>
              <a:rPr lang="en-US" sz="1050" dirty="0" smtClean="0"/>
              <a:t>sliding </a:t>
            </a:r>
            <a:r>
              <a:rPr lang="en-US" sz="1050" dirty="0"/>
              <a:t>doors (0,5mm </a:t>
            </a:r>
            <a:r>
              <a:rPr lang="en-US" sz="1050" dirty="0" err="1"/>
              <a:t>Pb</a:t>
            </a:r>
            <a:r>
              <a:rPr lang="en-US" sz="1050" dirty="0"/>
              <a:t>), </a:t>
            </a:r>
            <a:r>
              <a:rPr lang="en-US" sz="1050" dirty="0" smtClean="0"/>
              <a:t>			ceilings, </a:t>
            </a:r>
            <a:r>
              <a:rPr lang="en-US" sz="1050" dirty="0"/>
              <a:t>lights, exhaust air ducts, </a:t>
            </a:r>
            <a:r>
              <a:rPr lang="en-US" sz="1050" dirty="0" smtClean="0"/>
              <a:t>air </a:t>
            </a:r>
            <a:r>
              <a:rPr lang="en-US" sz="1050" dirty="0"/>
              <a:t>supply elements</a:t>
            </a:r>
          </a:p>
          <a:p>
            <a:endParaRPr lang="en-US" sz="1050" dirty="0"/>
          </a:p>
          <a:p>
            <a:r>
              <a:rPr lang="en-US" sz="1050" dirty="0"/>
              <a:t>Work performed:</a:t>
            </a:r>
            <a:r>
              <a:rPr lang="de-DE" sz="1050" dirty="0"/>
              <a:t>		</a:t>
            </a:r>
            <a:r>
              <a:rPr lang="en-US" sz="1050" dirty="0" smtClean="0"/>
              <a:t>Delivery </a:t>
            </a:r>
            <a:r>
              <a:rPr lang="en-US" sz="1050" dirty="0"/>
              <a:t>and assembly of 3 operating </a:t>
            </a:r>
            <a:r>
              <a:rPr lang="en-US" sz="1050" dirty="0" smtClean="0"/>
              <a:t>rooms </a:t>
            </a:r>
            <a:r>
              <a:rPr lang="en-US" sz="1050" dirty="0"/>
              <a:t>and 7 small </a:t>
            </a:r>
            <a:r>
              <a:rPr lang="de-DE" sz="1050" dirty="0" err="1"/>
              <a:t>surgery</a:t>
            </a:r>
            <a:r>
              <a:rPr lang="de-DE" sz="1050" dirty="0"/>
              <a:t> rooms 			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61" y="3726441"/>
            <a:ext cx="3127212" cy="234540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23845" y="4015679"/>
            <a:ext cx="2349909" cy="17624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1843" y="3045307"/>
            <a:ext cx="3458906" cy="259418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2437" y="4080960"/>
            <a:ext cx="2275303" cy="1706477"/>
          </a:xfrm>
          <a:prstGeom prst="rect">
            <a:avLst/>
          </a:prstGeom>
        </p:spPr>
      </p:pic>
      <p:sp>
        <p:nvSpPr>
          <p:cNvPr id="14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Switzerland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Circle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Zürich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618" y="5602960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349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48" y="3825775"/>
            <a:ext cx="3113216" cy="22099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512" y="3638850"/>
            <a:ext cx="3341532" cy="239685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097" y="2437597"/>
            <a:ext cx="2698580" cy="3598107"/>
          </a:xfrm>
          <a:prstGeom prst="rect">
            <a:avLst/>
          </a:prstGeom>
        </p:spPr>
      </p:pic>
      <p:sp>
        <p:nvSpPr>
          <p:cNvPr id="10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China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Chengdu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73075" y="1400920"/>
            <a:ext cx="7628934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Completion:			</a:t>
            </a:r>
            <a:r>
              <a:rPr lang="en-US" sz="1050" dirty="0" smtClean="0"/>
              <a:t>October 2020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Number of Show rooms:		</a:t>
            </a:r>
            <a:r>
              <a:rPr lang="en-US" sz="1050" dirty="0" smtClean="0"/>
              <a:t>2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Number of  rooms done by medifa:	</a:t>
            </a:r>
            <a:r>
              <a:rPr lang="en-US" sz="1050" dirty="0" smtClean="0"/>
              <a:t>2 </a:t>
            </a:r>
            <a:r>
              <a:rPr lang="en-US" sz="1050" dirty="0"/>
              <a:t>operating </a:t>
            </a:r>
            <a:r>
              <a:rPr lang="en-US" sz="1050" dirty="0" smtClean="0"/>
              <a:t>showrooms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Scope of supply:		</a:t>
            </a:r>
            <a:r>
              <a:rPr lang="en-US" sz="1050" dirty="0" smtClean="0"/>
              <a:t>Wall </a:t>
            </a:r>
            <a:r>
              <a:rPr lang="en-US" sz="1050" dirty="0"/>
              <a:t>system (stainless steel and glass), round corners, automatic sliding doors </a:t>
            </a:r>
            <a:r>
              <a:rPr lang="en-US" sz="1050" dirty="0" smtClean="0"/>
              <a:t>			(</a:t>
            </a:r>
            <a:r>
              <a:rPr lang="en-US" sz="1050" dirty="0"/>
              <a:t>2 pcs.), </a:t>
            </a:r>
            <a:r>
              <a:rPr lang="en-US" sz="1050" dirty="0" smtClean="0"/>
              <a:t>hinged </a:t>
            </a:r>
            <a:r>
              <a:rPr lang="en-US" sz="1050" dirty="0"/>
              <a:t>doors, Intuitive Console, SID, Laminar Air Flow, printed &amp; </a:t>
            </a:r>
            <a:r>
              <a:rPr lang="en-US" sz="1050" dirty="0" smtClean="0"/>
              <a:t>				illuminated </a:t>
            </a:r>
            <a:r>
              <a:rPr lang="en-US" sz="1050" dirty="0"/>
              <a:t>wall </a:t>
            </a:r>
            <a:r>
              <a:rPr lang="en-US" sz="1050" dirty="0" smtClean="0"/>
              <a:t>elements</a:t>
            </a:r>
            <a:r>
              <a:rPr lang="en-US" sz="1050" dirty="0"/>
              <a:t>, </a:t>
            </a:r>
            <a:r>
              <a:rPr lang="en-US" sz="1050" dirty="0" smtClean="0"/>
              <a:t>cabinets </a:t>
            </a:r>
            <a:r>
              <a:rPr lang="en-US" sz="1050" dirty="0"/>
              <a:t>&amp; Catgut cabinets, </a:t>
            </a:r>
            <a:r>
              <a:rPr lang="en-US" sz="1050" dirty="0" smtClean="0"/>
              <a:t>ceiling 	</a:t>
            </a:r>
          </a:p>
          <a:p>
            <a:r>
              <a:rPr lang="en-US" sz="1050" dirty="0" smtClean="0"/>
              <a:t>Work performed:</a:t>
            </a:r>
            <a:r>
              <a:rPr lang="de-DE" sz="1050" dirty="0" smtClean="0"/>
              <a:t>		</a:t>
            </a:r>
            <a:r>
              <a:rPr lang="en-US" sz="1050" dirty="0" smtClean="0"/>
              <a:t>Planning, production, delivery of 2 operating showrooms</a:t>
            </a:r>
            <a:r>
              <a:rPr lang="de-DE" sz="1600" dirty="0" smtClean="0"/>
              <a:t>		</a:t>
            </a:r>
            <a:endParaRPr lang="de-DE" sz="105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618" y="5602960"/>
            <a:ext cx="826768" cy="49840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1326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0197" y="823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006" y="4155757"/>
            <a:ext cx="2212811" cy="18271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32" y="4426648"/>
            <a:ext cx="1877875" cy="155621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66" y="3851714"/>
            <a:ext cx="2993051" cy="22447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7" y="3904922"/>
            <a:ext cx="2922106" cy="2191580"/>
          </a:xfrm>
          <a:prstGeom prst="rect">
            <a:avLst/>
          </a:prstGeom>
        </p:spPr>
      </p:pic>
      <p:sp>
        <p:nvSpPr>
          <p:cNvPr id="14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France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St. Denis Reunion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73075" y="1400920"/>
            <a:ext cx="7628934" cy="2485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Completion:			</a:t>
            </a:r>
            <a:r>
              <a:rPr lang="en-US" sz="1050" dirty="0" smtClean="0"/>
              <a:t>November 2019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Number of hospital beds:		</a:t>
            </a:r>
            <a:r>
              <a:rPr lang="en-US" sz="1050" dirty="0" smtClean="0"/>
              <a:t>1.400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Number of </a:t>
            </a:r>
            <a:r>
              <a:rPr lang="en-US" sz="1050" dirty="0" smtClean="0"/>
              <a:t>hospital </a:t>
            </a:r>
            <a:r>
              <a:rPr lang="en-US" sz="1050" dirty="0"/>
              <a:t>operating rooms:	</a:t>
            </a:r>
            <a:r>
              <a:rPr lang="en-US" sz="1050" dirty="0" smtClean="0"/>
              <a:t>25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Number of  rooms done by medifa:	</a:t>
            </a:r>
            <a:r>
              <a:rPr lang="en-US" sz="1050" dirty="0" smtClean="0"/>
              <a:t>2 </a:t>
            </a:r>
            <a:r>
              <a:rPr lang="en-US" sz="1050" dirty="0"/>
              <a:t>operating rooms, 4 additional sliding doors</a:t>
            </a:r>
          </a:p>
          <a:p>
            <a:endParaRPr lang="en-US" sz="1050" dirty="0"/>
          </a:p>
          <a:p>
            <a:r>
              <a:rPr lang="en-US" sz="1050" dirty="0"/>
              <a:t>Scope of supply:		</a:t>
            </a:r>
            <a:r>
              <a:rPr lang="en-US" sz="1050" dirty="0" smtClean="0"/>
              <a:t>Wall </a:t>
            </a:r>
            <a:r>
              <a:rPr lang="en-US" sz="1050" dirty="0"/>
              <a:t>system, automatic sliding </a:t>
            </a:r>
            <a:r>
              <a:rPr lang="en-US" sz="1050" dirty="0" smtClean="0"/>
              <a:t>doors, </a:t>
            </a:r>
            <a:r>
              <a:rPr lang="en-US" sz="1050" dirty="0"/>
              <a:t>ceilings, lights, Installation boxes in </a:t>
            </a:r>
            <a:r>
              <a:rPr lang="en-US" sz="1050" dirty="0" smtClean="0"/>
              <a:t>				special construction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Work performed</a:t>
            </a:r>
            <a:r>
              <a:rPr lang="de-DE" sz="1050" dirty="0"/>
              <a:t>:	</a:t>
            </a:r>
            <a:r>
              <a:rPr lang="de-DE" sz="1400" dirty="0"/>
              <a:t>	</a:t>
            </a:r>
            <a:r>
              <a:rPr lang="en-US" sz="1050" dirty="0" smtClean="0"/>
              <a:t>New </a:t>
            </a:r>
            <a:r>
              <a:rPr lang="en-US" sz="1050" dirty="0"/>
              <a:t>construction of 2 operating </a:t>
            </a:r>
            <a:r>
              <a:rPr lang="en-US" sz="1050" dirty="0" smtClean="0"/>
              <a:t>rooms </a:t>
            </a:r>
            <a:r>
              <a:rPr lang="en-US" sz="1050" dirty="0"/>
              <a:t>in an existing building,</a:t>
            </a:r>
          </a:p>
          <a:p>
            <a:r>
              <a:rPr lang="en-US" sz="1050" dirty="0"/>
              <a:t>			</a:t>
            </a:r>
            <a:r>
              <a:rPr lang="en-US" sz="1050" dirty="0" smtClean="0"/>
              <a:t>Planning</a:t>
            </a:r>
            <a:r>
              <a:rPr lang="en-US" sz="1050" dirty="0"/>
              <a:t>, production and installation</a:t>
            </a:r>
            <a:endParaRPr lang="de-DE" sz="1050" dirty="0"/>
          </a:p>
          <a:p>
            <a:r>
              <a:rPr lang="de-DE" sz="1600" dirty="0" smtClean="0"/>
              <a:t>	</a:t>
            </a:r>
            <a:endParaRPr lang="de-DE" sz="105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618" y="5602960"/>
            <a:ext cx="826768" cy="49840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062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0197" y="823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7" y="4058363"/>
            <a:ext cx="2420025" cy="200388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48" y="4350995"/>
            <a:ext cx="1367771" cy="141861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19" y="3551180"/>
            <a:ext cx="5246097" cy="255018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9457" y="3815109"/>
            <a:ext cx="3076832" cy="1495682"/>
          </a:xfrm>
          <a:prstGeom prst="rect">
            <a:avLst/>
          </a:prstGeom>
        </p:spPr>
      </p:pic>
      <p:sp>
        <p:nvSpPr>
          <p:cNvPr id="12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Germany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 err="1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Ev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0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Krankenhaus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Herne 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3075" y="1400920"/>
            <a:ext cx="7937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Completion:			</a:t>
            </a:r>
            <a:r>
              <a:rPr lang="en-US" sz="1050" dirty="0" smtClean="0"/>
              <a:t>October </a:t>
            </a:r>
            <a:r>
              <a:rPr lang="en-US" sz="1050" dirty="0"/>
              <a:t>2019</a:t>
            </a:r>
          </a:p>
          <a:p>
            <a:endParaRPr lang="en-US" sz="1050" dirty="0"/>
          </a:p>
          <a:p>
            <a:r>
              <a:rPr lang="en-US" sz="1050" dirty="0"/>
              <a:t>Number of hospital beds:		</a:t>
            </a:r>
            <a:r>
              <a:rPr lang="en-US" sz="1050" dirty="0" smtClean="0"/>
              <a:t>445</a:t>
            </a:r>
          </a:p>
          <a:p>
            <a:endParaRPr lang="en-US" sz="1050" dirty="0" smtClean="0"/>
          </a:p>
          <a:p>
            <a:r>
              <a:rPr lang="en-US" sz="1050" dirty="0" smtClean="0"/>
              <a:t>Number </a:t>
            </a:r>
            <a:r>
              <a:rPr lang="en-US" sz="1050" dirty="0"/>
              <a:t>of </a:t>
            </a:r>
            <a:r>
              <a:rPr lang="en-US" sz="1050" dirty="0" smtClean="0"/>
              <a:t>hospital </a:t>
            </a:r>
            <a:r>
              <a:rPr lang="en-US" sz="1050" dirty="0"/>
              <a:t>operating rooms:	</a:t>
            </a:r>
            <a:r>
              <a:rPr lang="en-US" sz="1050" dirty="0" smtClean="0"/>
              <a:t>5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Number of  rooms done by medifa:	</a:t>
            </a:r>
            <a:r>
              <a:rPr lang="en-US" sz="1050" dirty="0" smtClean="0"/>
              <a:t>2 </a:t>
            </a:r>
            <a:r>
              <a:rPr lang="en-US" sz="1050" dirty="0"/>
              <a:t>operating rooms, 2 prepare rooms and 2 wash rooms</a:t>
            </a:r>
          </a:p>
          <a:p>
            <a:endParaRPr lang="en-US" sz="1050" dirty="0"/>
          </a:p>
          <a:p>
            <a:r>
              <a:rPr lang="en-US" sz="1050" dirty="0"/>
              <a:t>Scope of supply</a:t>
            </a:r>
            <a:r>
              <a:rPr lang="de-DE" sz="1050" dirty="0"/>
              <a:t>:		</a:t>
            </a:r>
            <a:r>
              <a:rPr lang="en-US" sz="1050" dirty="0" smtClean="0"/>
              <a:t>Wall </a:t>
            </a:r>
            <a:r>
              <a:rPr lang="en-US" sz="1050" dirty="0"/>
              <a:t>installations for the implementation of imaging systems</a:t>
            </a:r>
          </a:p>
          <a:p>
            <a:endParaRPr lang="en-US" sz="1050" dirty="0"/>
          </a:p>
          <a:p>
            <a:r>
              <a:rPr lang="en-US" sz="1050" dirty="0"/>
              <a:t>Work performed</a:t>
            </a:r>
            <a:r>
              <a:rPr lang="de-DE" sz="1050" dirty="0"/>
              <a:t>:		</a:t>
            </a:r>
            <a:r>
              <a:rPr lang="en-US" sz="1050" dirty="0" smtClean="0"/>
              <a:t>Planning</a:t>
            </a:r>
            <a:r>
              <a:rPr lang="en-US" sz="1050" dirty="0"/>
              <a:t>, test stage, production and assembly of the installation walls in </a:t>
            </a:r>
            <a:r>
              <a:rPr lang="en-US" sz="1050" dirty="0" smtClean="0"/>
              <a:t>various</a:t>
            </a:r>
            <a:endParaRPr lang="en-US" sz="1050" dirty="0"/>
          </a:p>
          <a:p>
            <a:r>
              <a:rPr lang="en-US" sz="1050" dirty="0"/>
              <a:t>		   </a:t>
            </a:r>
            <a:r>
              <a:rPr lang="en-US" sz="1050" dirty="0" smtClean="0"/>
              <a:t>	construction </a:t>
            </a:r>
            <a:r>
              <a:rPr lang="en-US" sz="1050" dirty="0"/>
              <a:t>stages. </a:t>
            </a:r>
            <a:r>
              <a:rPr lang="en-US" sz="1050" dirty="0" smtClean="0">
                <a:sym typeface="Wingdings" panose="05000000000000000000" pitchFamily="2" charset="2"/>
              </a:rPr>
              <a:t> </a:t>
            </a:r>
            <a:r>
              <a:rPr lang="en-US" sz="1050" dirty="0" smtClean="0"/>
              <a:t>Further </a:t>
            </a:r>
            <a:r>
              <a:rPr lang="en-US" sz="1050" dirty="0"/>
              <a:t>rooms are built in the same system.</a:t>
            </a:r>
            <a:endParaRPr lang="de-DE" sz="105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618" y="5602960"/>
            <a:ext cx="826768" cy="498406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28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"/>
          <a:stretch/>
        </p:blipFill>
        <p:spPr>
          <a:xfrm>
            <a:off x="3218792" y="1447800"/>
            <a:ext cx="5535741" cy="2685618"/>
          </a:xfrm>
          <a:prstGeom prst="rect">
            <a:avLst/>
          </a:prstGeom>
        </p:spPr>
      </p:pic>
      <p:sp>
        <p:nvSpPr>
          <p:cNvPr id="7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Certificates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7"/>
          <a:stretch/>
        </p:blipFill>
        <p:spPr>
          <a:xfrm>
            <a:off x="361035" y="2545492"/>
            <a:ext cx="11275200" cy="349732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511" y="4978990"/>
            <a:ext cx="1681952" cy="1013942"/>
          </a:xfrm>
          <a:prstGeom prst="rect">
            <a:avLst/>
          </a:prstGeom>
        </p:spPr>
      </p:pic>
      <p:sp>
        <p:nvSpPr>
          <p:cNvPr id="13" name="Shape 81"/>
          <p:cNvSpPr/>
          <p:nvPr/>
        </p:nvSpPr>
        <p:spPr>
          <a:xfrm>
            <a:off x="4155463" y="5402411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Certificates</a:t>
            </a:r>
          </a:p>
        </p:txBody>
      </p:sp>
    </p:spTree>
    <p:extLst>
      <p:ext uri="{BB962C8B-B14F-4D97-AF65-F5344CB8AC3E}">
        <p14:creationId xmlns:p14="http://schemas.microsoft.com/office/powerpoint/2010/main" val="35220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11892" y="1927653"/>
            <a:ext cx="10714578" cy="3295139"/>
          </a:xfrm>
          <a:prstGeom prst="rect">
            <a:avLst/>
          </a:prstGeom>
        </p:spPr>
        <p:txBody>
          <a:bodyPr/>
          <a:lstStyle>
            <a:lvl1pPr marL="293865" indent="-293865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2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636708" indent="-244888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97955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72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37137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4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763192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247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14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155012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683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865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3047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 eaLnBrk="1" hangingPunct="1">
              <a:spcAft>
                <a:spcPts val="1200"/>
              </a:spcAft>
              <a:buClr>
                <a:srgbClr val="92D050"/>
              </a:buClr>
              <a:buSzPct val="65000"/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de-DE" alt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alt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lanning</a:t>
            </a:r>
            <a:r>
              <a:rPr lang="de-DE" alt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alt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onsulting</a:t>
            </a:r>
            <a:endParaRPr lang="de-DE" alt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eaLnBrk="1" hangingPunct="1">
              <a:spcAft>
                <a:spcPts val="1200"/>
              </a:spcAft>
              <a:buClr>
                <a:srgbClr val="92D050"/>
              </a:buClr>
              <a:buSzPct val="65000"/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de-DE" alt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de-DE" alt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eaLnBrk="1" hangingPunct="1">
              <a:spcAft>
                <a:spcPts val="1200"/>
              </a:spcAft>
              <a:buClr>
                <a:srgbClr val="92D050"/>
              </a:buClr>
              <a:buSzPct val="65000"/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de-DE" alt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de-DE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alt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anagement</a:t>
            </a:r>
            <a:endParaRPr lang="de-DE" alt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eaLnBrk="1" hangingPunct="1">
              <a:spcAft>
                <a:spcPts val="1200"/>
              </a:spcAft>
              <a:buClr>
                <a:srgbClr val="92D050"/>
              </a:buClr>
              <a:buSzPct val="65000"/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de-DE" alt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de-DE" alt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eaLnBrk="1" hangingPunct="1">
              <a:spcAft>
                <a:spcPts val="1200"/>
              </a:spcAft>
              <a:buClr>
                <a:srgbClr val="92D050"/>
              </a:buClr>
              <a:buSzPct val="65000"/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de-DE" alt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endParaRPr lang="de-DE" alt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eaLnBrk="1" hangingPunct="1">
              <a:spcAft>
                <a:spcPts val="1200"/>
              </a:spcAft>
              <a:buClr>
                <a:srgbClr val="92D050"/>
              </a:buClr>
              <a:buSzPct val="65000"/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de-DE" alt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de-DE" alt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alt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ervice</a:t>
            </a:r>
            <a:endParaRPr lang="de-DE" alt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All-</a:t>
            </a:r>
            <a:r>
              <a:rPr lang="de-DE" sz="20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Around</a:t>
            </a:r>
            <a:r>
              <a:rPr lang="de-DE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Package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17" y="1774414"/>
            <a:ext cx="5863644" cy="344837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CA5B34-1F3B-44BD-9C41-718184131259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7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/>
        </p:nvSpPr>
        <p:spPr bwMode="auto">
          <a:xfrm>
            <a:off x="708896" y="1767390"/>
            <a:ext cx="10398920" cy="232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marL="293865" indent="-293865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2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636708" indent="-244888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97955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72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37137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4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763192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247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14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155012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683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865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3047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u="sng" dirty="0" smtClean="0"/>
              <a:t>Certified:</a:t>
            </a:r>
          </a:p>
          <a:p>
            <a:pPr marL="0" indent="0"/>
            <a:endParaRPr lang="de-DE" u="sng" dirty="0" smtClean="0"/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DIN EN ISO 10140-2 </a:t>
            </a:r>
            <a:endParaRPr lang="de-DE" sz="1800" dirty="0" smtClean="0"/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DIN 4103-1 / </a:t>
            </a:r>
            <a:r>
              <a:rPr lang="de-DE" dirty="0" err="1" smtClean="0">
                <a:solidFill>
                  <a:schemeClr val="tx1"/>
                </a:solidFill>
              </a:rPr>
              <a:t>installation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area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smtClean="0"/>
              <a:t>I </a:t>
            </a:r>
            <a:r>
              <a:rPr lang="de-DE" dirty="0" err="1" smtClean="0"/>
              <a:t>and</a:t>
            </a:r>
            <a:r>
              <a:rPr lang="de-DE" dirty="0" smtClean="0"/>
              <a:t> II</a:t>
            </a: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err="1" smtClean="0"/>
              <a:t>Accomplished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/>
              <a:t>Braunschweig Institut - </a:t>
            </a:r>
            <a:r>
              <a:rPr lang="de-DE" dirty="0" smtClean="0"/>
              <a:t>MPA </a:t>
            </a:r>
            <a:br>
              <a:rPr lang="de-DE" dirty="0" smtClean="0"/>
            </a:br>
            <a:r>
              <a:rPr lang="de-DE" dirty="0" smtClean="0"/>
              <a:t>                                                                       </a:t>
            </a:r>
            <a:r>
              <a:rPr lang="de-DE" sz="1800" dirty="0" smtClean="0"/>
              <a:t>(Materialprüfanstalt für das Bauwesen)</a:t>
            </a:r>
            <a:endParaRPr lang="de-DE" sz="1800" dirty="0"/>
          </a:p>
        </p:txBody>
      </p:sp>
      <p:sp>
        <p:nvSpPr>
          <p:cNvPr id="7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Structural Engineering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57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0028" y="1775330"/>
            <a:ext cx="4033108" cy="30248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5" y="1630246"/>
            <a:ext cx="2872439" cy="2154330"/>
          </a:xfrm>
          <a:prstGeom prst="rect">
            <a:avLst/>
          </a:prstGeom>
        </p:spPr>
      </p:pic>
      <p:sp>
        <p:nvSpPr>
          <p:cNvPr id="11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Practical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Static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Test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 err="1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Braunschweig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Germany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1364" y="1271191"/>
            <a:ext cx="5377477" cy="4033107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848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3" y="1262482"/>
            <a:ext cx="5367314" cy="40254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82" y="1262482"/>
            <a:ext cx="5367316" cy="402548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7483746" y="1894703"/>
            <a:ext cx="98854" cy="6590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9720648" y="2611395"/>
            <a:ext cx="181232" cy="296562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7471060" y="4040660"/>
            <a:ext cx="181232" cy="296562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Pendulum Test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882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284" y="1108673"/>
            <a:ext cx="3561296" cy="49720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499" y="1108673"/>
            <a:ext cx="3687727" cy="519310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847850" y="1108673"/>
            <a:ext cx="3590925" cy="497780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638925" y="1108673"/>
            <a:ext cx="3686175" cy="505400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Certificate Pendulum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Test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879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/>
        </p:nvSpPr>
        <p:spPr bwMode="auto">
          <a:xfrm>
            <a:off x="789281" y="1948260"/>
            <a:ext cx="10803167" cy="232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marL="293865" indent="-293865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2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636708" indent="-244888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97955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72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37137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4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763192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247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14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155012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683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865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3047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u="sng" dirty="0" smtClean="0"/>
              <a:t>Certified:</a:t>
            </a:r>
          </a:p>
          <a:p>
            <a:pPr marL="0" indent="0"/>
            <a:endParaRPr lang="de-DE" u="sng" dirty="0" smtClean="0"/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DIN EN ISO 10140-2 : 2010</a:t>
            </a:r>
            <a:endParaRPr lang="de-DE" sz="1800" dirty="0" smtClean="0"/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err="1" smtClean="0"/>
              <a:t>Accomplished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/>
              <a:t>Stuttgart Institut  </a:t>
            </a:r>
            <a:r>
              <a:rPr lang="de-DE" dirty="0" smtClean="0"/>
              <a:t>- MPA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                                                               </a:t>
            </a:r>
            <a:r>
              <a:rPr lang="de-DE" sz="1800" dirty="0" smtClean="0"/>
              <a:t>(Materialprüfanstalt der Universität Stuttgart)</a:t>
            </a:r>
            <a:endParaRPr lang="de-DE" sz="1800" dirty="0"/>
          </a:p>
        </p:txBody>
      </p:sp>
      <p:sp>
        <p:nvSpPr>
          <p:cNvPr id="7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Airborne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Sound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Measurement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49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525" y="1365676"/>
            <a:ext cx="3470738" cy="4595247"/>
          </a:xfrm>
          <a:prstGeom prst="rect">
            <a:avLst/>
          </a:prstGeom>
        </p:spPr>
      </p:pic>
      <p:sp>
        <p:nvSpPr>
          <p:cNvPr id="3" name="Inhaltsplatzhalter 2"/>
          <p:cNvSpPr txBox="1">
            <a:spLocks/>
          </p:cNvSpPr>
          <p:nvPr/>
        </p:nvSpPr>
        <p:spPr bwMode="auto">
          <a:xfrm>
            <a:off x="518532" y="1362890"/>
            <a:ext cx="4465585" cy="62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marL="293865" indent="-293865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2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636708" indent="-244888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97955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72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37137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4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763192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247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14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155012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683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865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3047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u="sng" dirty="0" smtClean="0"/>
              <a:t>DIN EN ISO 10140-2 : 2010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22" y="2098141"/>
            <a:ext cx="6692772" cy="3390149"/>
          </a:xfrm>
          <a:prstGeom prst="rect">
            <a:avLst/>
          </a:prstGeom>
        </p:spPr>
      </p:pic>
      <p:sp>
        <p:nvSpPr>
          <p:cNvPr id="11" name="Shape 81"/>
          <p:cNvSpPr/>
          <p:nvPr/>
        </p:nvSpPr>
        <p:spPr>
          <a:xfrm>
            <a:off x="2321111" y="444294"/>
            <a:ext cx="833271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Measurement R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esults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the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Airborne Sound Measurement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00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1" y="1540437"/>
            <a:ext cx="4473820" cy="33553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76" y="1540436"/>
            <a:ext cx="4473820" cy="33553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0704" y="1959858"/>
            <a:ext cx="3355366" cy="2516525"/>
          </a:xfrm>
          <a:prstGeom prst="rect">
            <a:avLst/>
          </a:prstGeom>
        </p:spPr>
      </p:pic>
      <p:sp>
        <p:nvSpPr>
          <p:cNvPr id="12" name="Shape 81"/>
          <p:cNvSpPr/>
          <p:nvPr/>
        </p:nvSpPr>
        <p:spPr>
          <a:xfrm>
            <a:off x="2321111" y="444294"/>
            <a:ext cx="833271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Experimental Setup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5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802659" y="1825657"/>
            <a:ext cx="10803167" cy="232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marL="293865" indent="-293865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2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636708" indent="-244888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97955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72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37137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4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763192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247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14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155012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683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865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3047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u="sng" dirty="0" smtClean="0"/>
              <a:t>Certified:</a:t>
            </a:r>
          </a:p>
          <a:p>
            <a:pPr marL="0" indent="0"/>
            <a:endParaRPr lang="de-DE" u="sng" dirty="0" smtClean="0"/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err="1" smtClean="0">
                <a:solidFill>
                  <a:schemeClr val="tx1"/>
                </a:solidFill>
              </a:rPr>
              <a:t>According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DIN EN 13829, </a:t>
            </a:r>
            <a:r>
              <a:rPr lang="de-DE" dirty="0" err="1" smtClean="0">
                <a:solidFill>
                  <a:schemeClr val="tx1"/>
                </a:solidFill>
              </a:rPr>
              <a:t>process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B</a:t>
            </a: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err="1" smtClean="0">
                <a:solidFill>
                  <a:schemeClr val="tx1"/>
                </a:solidFill>
              </a:rPr>
              <a:t>According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DIN 4108 (2011) </a:t>
            </a:r>
            <a:r>
              <a:rPr lang="de-DE" dirty="0" err="1" smtClean="0">
                <a:solidFill>
                  <a:schemeClr val="tx1"/>
                </a:solidFill>
              </a:rPr>
              <a:t>for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building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ventilation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systems</a:t>
            </a: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err="1" smtClean="0">
                <a:solidFill>
                  <a:schemeClr val="tx1"/>
                </a:solidFill>
              </a:rPr>
              <a:t>Tested</a:t>
            </a:r>
            <a:r>
              <a:rPr lang="de-DE" dirty="0" smtClean="0">
                <a:solidFill>
                  <a:schemeClr val="tx1"/>
                </a:solidFill>
              </a:rPr>
              <a:t> in Showroom – </a:t>
            </a:r>
            <a:r>
              <a:rPr lang="de-DE" dirty="0">
                <a:solidFill>
                  <a:schemeClr val="tx1"/>
                </a:solidFill>
              </a:rPr>
              <a:t>F</a:t>
            </a:r>
            <a:r>
              <a:rPr lang="de-DE" dirty="0" smtClean="0">
                <a:solidFill>
                  <a:schemeClr val="tx1"/>
                </a:solidFill>
              </a:rPr>
              <a:t>actory Ötigheim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8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Blower Door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Measurement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798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 bwMode="auto">
          <a:xfrm>
            <a:off x="802659" y="1818353"/>
            <a:ext cx="10589241" cy="155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marL="293865" indent="-293865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2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636708" indent="-244888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97955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72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37137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4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763192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247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14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155012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683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865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3047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u="sng" dirty="0" err="1" smtClean="0">
                <a:solidFill>
                  <a:schemeClr val="tx1"/>
                </a:solidFill>
              </a:rPr>
              <a:t>Blower</a:t>
            </a:r>
            <a:r>
              <a:rPr lang="de-DE" u="sng" dirty="0" smtClean="0">
                <a:solidFill>
                  <a:schemeClr val="tx1"/>
                </a:solidFill>
              </a:rPr>
              <a:t> </a:t>
            </a:r>
            <a:r>
              <a:rPr lang="de-DE" u="sng" dirty="0" err="1" smtClean="0">
                <a:solidFill>
                  <a:schemeClr val="tx1"/>
                </a:solidFill>
              </a:rPr>
              <a:t>Door</a:t>
            </a:r>
            <a:r>
              <a:rPr lang="de-DE" u="sng" dirty="0" smtClean="0">
                <a:solidFill>
                  <a:schemeClr val="tx1"/>
                </a:solidFill>
              </a:rPr>
              <a:t> </a:t>
            </a:r>
            <a:r>
              <a:rPr lang="de-DE" u="sng" dirty="0" err="1">
                <a:solidFill>
                  <a:schemeClr val="tx1"/>
                </a:solidFill>
              </a:rPr>
              <a:t>measurement</a:t>
            </a:r>
            <a:r>
              <a:rPr lang="de-DE" u="sng" dirty="0">
                <a:solidFill>
                  <a:schemeClr val="tx1"/>
                </a:solidFill>
              </a:rPr>
              <a:t> </a:t>
            </a:r>
            <a:r>
              <a:rPr lang="de-DE" u="sng" dirty="0" err="1" smtClean="0">
                <a:solidFill>
                  <a:schemeClr val="tx1"/>
                </a:solidFill>
              </a:rPr>
              <a:t>method</a:t>
            </a:r>
            <a:r>
              <a:rPr lang="de-DE" u="sng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sz="1400" dirty="0" err="1" smtClean="0">
                <a:solidFill>
                  <a:schemeClr val="tx1"/>
                </a:solidFill>
              </a:rPr>
              <a:t>Approved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measurement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method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the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air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permeability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measurement</a:t>
            </a:r>
            <a:r>
              <a:rPr lang="de-DE" sz="1400" dirty="0" smtClean="0">
                <a:solidFill>
                  <a:schemeClr val="tx1"/>
                </a:solidFill>
              </a:rPr>
              <a:t> on </a:t>
            </a:r>
            <a:r>
              <a:rPr lang="de-DE" sz="1400" dirty="0" err="1" smtClean="0">
                <a:solidFill>
                  <a:schemeClr val="tx1"/>
                </a:solidFill>
              </a:rPr>
              <a:t>executed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buildings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sz="1400" dirty="0" smtClean="0">
                <a:solidFill>
                  <a:schemeClr val="tx1"/>
                </a:solidFill>
              </a:rPr>
              <a:t>This </a:t>
            </a:r>
            <a:r>
              <a:rPr lang="de-DE" sz="1400" dirty="0" err="1" smtClean="0">
                <a:solidFill>
                  <a:schemeClr val="tx1"/>
                </a:solidFill>
              </a:rPr>
              <a:t>procedure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is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performed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as</a:t>
            </a:r>
            <a:r>
              <a:rPr lang="de-DE" sz="1400" dirty="0" smtClean="0">
                <a:solidFill>
                  <a:schemeClr val="tx1"/>
                </a:solidFill>
              </a:rPr>
              <a:t> a differential </a:t>
            </a:r>
            <a:r>
              <a:rPr lang="de-DE" sz="1400" dirty="0" err="1" smtClean="0">
                <a:solidFill>
                  <a:schemeClr val="tx1"/>
                </a:solidFill>
              </a:rPr>
              <a:t>pressure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measurement</a:t>
            </a:r>
            <a:r>
              <a:rPr lang="de-DE" sz="1400" dirty="0" smtClean="0">
                <a:solidFill>
                  <a:schemeClr val="tx1"/>
                </a:solidFill>
              </a:rPr>
              <a:t> (Measurement after </a:t>
            </a:r>
            <a:r>
              <a:rPr lang="de-DE" sz="1400" dirty="0" err="1" smtClean="0">
                <a:solidFill>
                  <a:schemeClr val="tx1"/>
                </a:solidFill>
              </a:rPr>
              <a:t>generation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of</a:t>
            </a:r>
            <a:r>
              <a:rPr lang="de-DE" sz="1400" dirty="0" smtClean="0">
                <a:solidFill>
                  <a:schemeClr val="tx1"/>
                </a:solidFill>
              </a:rPr>
              <a:t> a </a:t>
            </a:r>
            <a:r>
              <a:rPr lang="de-DE" sz="1400" dirty="0" err="1" smtClean="0">
                <a:solidFill>
                  <a:schemeClr val="tx1"/>
                </a:solidFill>
              </a:rPr>
              <a:t>low</a:t>
            </a:r>
            <a:r>
              <a:rPr lang="de-DE" sz="1400" dirty="0" smtClean="0">
                <a:solidFill>
                  <a:schemeClr val="tx1"/>
                </a:solidFill>
              </a:rPr>
              <a:t>-/ </a:t>
            </a:r>
            <a:r>
              <a:rPr lang="de-DE" sz="1400" dirty="0" err="1" smtClean="0">
                <a:solidFill>
                  <a:schemeClr val="tx1"/>
                </a:solidFill>
              </a:rPr>
              <a:t>overpressure</a:t>
            </a:r>
            <a:r>
              <a:rPr lang="de-DE" sz="1400" dirty="0" smtClean="0">
                <a:solidFill>
                  <a:schemeClr val="tx1"/>
                </a:solidFill>
              </a:rPr>
              <a:t> in </a:t>
            </a:r>
            <a:r>
              <a:rPr lang="de-DE" sz="1400" dirty="0" err="1" smtClean="0">
                <a:solidFill>
                  <a:schemeClr val="tx1"/>
                </a:solidFill>
              </a:rPr>
              <a:t>the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finished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measurement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object</a:t>
            </a:r>
            <a:r>
              <a:rPr lang="de-DE" sz="1400" dirty="0" smtClean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3" name="Inhaltsplatzhalter 2"/>
          <p:cNvSpPr txBox="1">
            <a:spLocks/>
          </p:cNvSpPr>
          <p:nvPr/>
        </p:nvSpPr>
        <p:spPr bwMode="auto">
          <a:xfrm>
            <a:off x="802659" y="3409450"/>
            <a:ext cx="10741067" cy="243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marL="293865" indent="-293865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2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636708" indent="-244888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97955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72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37137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4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763192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247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14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155012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683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865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3047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u="sng" dirty="0" smtClean="0">
                <a:solidFill>
                  <a:schemeClr val="tx1"/>
                </a:solidFill>
              </a:rPr>
              <a:t>Air </a:t>
            </a:r>
            <a:r>
              <a:rPr lang="de-DE" u="sng" dirty="0" err="1" smtClean="0">
                <a:solidFill>
                  <a:schemeClr val="tx1"/>
                </a:solidFill>
              </a:rPr>
              <a:t>exchange</a:t>
            </a:r>
            <a:r>
              <a:rPr lang="de-DE" u="sng" dirty="0" smtClean="0">
                <a:solidFill>
                  <a:schemeClr val="tx1"/>
                </a:solidFill>
              </a:rPr>
              <a:t> rate</a:t>
            </a: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sz="1400" dirty="0" err="1">
                <a:solidFill>
                  <a:schemeClr val="tx1"/>
                </a:solidFill>
              </a:rPr>
              <a:t>Airtightness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according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to</a:t>
            </a:r>
            <a:r>
              <a:rPr lang="de-DE" sz="1400" dirty="0">
                <a:solidFill>
                  <a:schemeClr val="tx1"/>
                </a:solidFill>
              </a:rPr>
              <a:t> DIN EN 13829 </a:t>
            </a:r>
            <a:r>
              <a:rPr lang="de-DE" sz="1400" dirty="0" err="1">
                <a:solidFill>
                  <a:schemeClr val="tx1"/>
                </a:solidFill>
              </a:rPr>
              <a:t>process</a:t>
            </a:r>
            <a:r>
              <a:rPr lang="de-DE" sz="1400" dirty="0">
                <a:solidFill>
                  <a:schemeClr val="tx1"/>
                </a:solidFill>
              </a:rPr>
              <a:t> B at 50 Pascal:			  n50 = 1,0 	1/h</a:t>
            </a: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sz="1400" dirty="0" err="1">
                <a:solidFill>
                  <a:schemeClr val="tx1"/>
                </a:solidFill>
              </a:rPr>
              <a:t>Airtightness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according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to</a:t>
            </a:r>
            <a:r>
              <a:rPr lang="de-DE" sz="1400" dirty="0">
                <a:solidFill>
                  <a:schemeClr val="tx1"/>
                </a:solidFill>
              </a:rPr>
              <a:t> DIN 4108 – 7 (2011) </a:t>
            </a:r>
            <a:r>
              <a:rPr lang="de-DE" sz="1400" dirty="0" err="1">
                <a:solidFill>
                  <a:schemeClr val="tx1"/>
                </a:solidFill>
              </a:rPr>
              <a:t>for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building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ventilation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systems</a:t>
            </a:r>
            <a:r>
              <a:rPr lang="de-DE" sz="1400" dirty="0">
                <a:solidFill>
                  <a:schemeClr val="tx1"/>
                </a:solidFill>
              </a:rPr>
              <a:t>:	  n50 &lt; 1,5 	1/h</a:t>
            </a: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sz="1400" dirty="0">
                <a:solidFill>
                  <a:schemeClr val="tx1"/>
                </a:solidFill>
              </a:rPr>
              <a:t>The </a:t>
            </a:r>
            <a:r>
              <a:rPr lang="de-DE" sz="1400" dirty="0" err="1">
                <a:solidFill>
                  <a:schemeClr val="tx1"/>
                </a:solidFill>
              </a:rPr>
              <a:t>requirements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are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met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8" name="Shape 81"/>
          <p:cNvSpPr/>
          <p:nvPr/>
        </p:nvSpPr>
        <p:spPr>
          <a:xfrm>
            <a:off x="2321111" y="444294"/>
            <a:ext cx="829018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Explanation of the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Measurement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ethod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and 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Measurement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esults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4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51" y="1284069"/>
            <a:ext cx="6202459" cy="4651843"/>
          </a:xfrm>
          <a:prstGeom prst="rect">
            <a:avLst/>
          </a:prstGeom>
        </p:spPr>
      </p:pic>
      <p:sp>
        <p:nvSpPr>
          <p:cNvPr id="9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Experimental Setup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37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1" y="4063698"/>
            <a:ext cx="4368967" cy="222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9" y="1174452"/>
            <a:ext cx="4189477" cy="27963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Bildergebnis für REVI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64" y="5672683"/>
            <a:ext cx="2075928" cy="53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024" y="1395922"/>
            <a:ext cx="5494287" cy="4475038"/>
          </a:xfrm>
          <a:prstGeom prst="rect">
            <a:avLst/>
          </a:prstGeom>
        </p:spPr>
      </p:pic>
      <p:sp>
        <p:nvSpPr>
          <p:cNvPr id="8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Planning &amp; Construction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77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10" y="1465835"/>
            <a:ext cx="3278402" cy="45889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61" y="1319693"/>
            <a:ext cx="3349614" cy="473507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695449" y="1392764"/>
            <a:ext cx="3438525" cy="473181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362700" y="1392764"/>
            <a:ext cx="3381375" cy="473181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Certificate Blower Door Measurement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57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856205" y="2698869"/>
            <a:ext cx="10803167" cy="232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marL="293865" indent="-293865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21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636708" indent="-244888" algn="l" defTabSz="385018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97955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72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371371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49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57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763192" indent="-195910" algn="l" defTabSz="385018" rtl="0" eaLnBrk="0" fontAlgn="base" hangingPunct="0">
              <a:lnSpc>
                <a:spcPct val="96000"/>
              </a:lnSpc>
              <a:spcBef>
                <a:spcPct val="0"/>
              </a:spcBef>
              <a:spcAft>
                <a:spcPts val="247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14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155012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4683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865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30473" indent="-195910" algn="l" defTabSz="783641" rtl="0" eaLnBrk="1" latinLnBrk="0" hangingPunct="1">
              <a:lnSpc>
                <a:spcPct val="90000"/>
              </a:lnSpc>
              <a:spcBef>
                <a:spcPts val="429"/>
              </a:spcBef>
              <a:buFont typeface="Arial" panose="020B0604020202020204" pitchFamily="34" charset="0"/>
              <a:buChar char="•"/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u="sng" dirty="0" smtClean="0"/>
              <a:t>Certified: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err="1" smtClean="0">
                <a:solidFill>
                  <a:schemeClr val="tx1"/>
                </a:solidFill>
              </a:rPr>
              <a:t>Checking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disinfect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ability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wall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door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systems</a:t>
            </a:r>
            <a:endParaRPr lang="de-DE" dirty="0" smtClean="0">
              <a:solidFill>
                <a:schemeClr val="tx1"/>
              </a:solidFill>
            </a:endParaRP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err="1" smtClean="0">
                <a:solidFill>
                  <a:schemeClr val="tx1"/>
                </a:solidFill>
              </a:rPr>
              <a:t>According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DIN EN 12353 / DIN EN 16615</a:t>
            </a:r>
          </a:p>
          <a:p>
            <a:pPr marL="342900" indent="-34290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err="1" smtClean="0">
                <a:solidFill>
                  <a:schemeClr val="tx1"/>
                </a:solidFill>
              </a:rPr>
              <a:t>Tested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by</a:t>
            </a:r>
            <a:r>
              <a:rPr lang="de-DE" dirty="0" smtClean="0">
                <a:solidFill>
                  <a:schemeClr val="tx1"/>
                </a:solidFill>
              </a:rPr>
              <a:t> Institut für Krankenhaushygiene IKI – Gießen / Germany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05" y="1466737"/>
            <a:ext cx="5000512" cy="981350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7056502" y="1148980"/>
            <a:ext cx="1895640" cy="1859646"/>
            <a:chOff x="5619754" y="1198022"/>
            <a:chExt cx="2728493" cy="2728493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3273" y="1566653"/>
              <a:ext cx="1892532" cy="1935829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754" y="1198022"/>
              <a:ext cx="2728493" cy="2728493"/>
            </a:xfrm>
            <a:prstGeom prst="rect">
              <a:avLst/>
            </a:prstGeom>
          </p:spPr>
        </p:pic>
      </p:grpSp>
      <p:sp>
        <p:nvSpPr>
          <p:cNvPr id="13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 Hygienic Certificate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30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48" y="1906384"/>
            <a:ext cx="9832547" cy="393424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04048" y="1136821"/>
            <a:ext cx="9448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germs</a:t>
            </a:r>
            <a:r>
              <a:rPr lang="de-DE" dirty="0" smtClean="0"/>
              <a:t> </a:t>
            </a:r>
            <a:r>
              <a:rPr lang="de-DE" sz="1000" dirty="0" smtClean="0"/>
              <a:t>(</a:t>
            </a:r>
            <a:r>
              <a:rPr lang="de-DE" sz="1000" dirty="0" err="1" smtClean="0"/>
              <a:t>Staphylococcus</a:t>
            </a:r>
            <a:r>
              <a:rPr lang="de-DE" sz="1000" dirty="0" smtClean="0"/>
              <a:t> </a:t>
            </a:r>
            <a:r>
              <a:rPr lang="de-DE" sz="1000" dirty="0" err="1" smtClean="0"/>
              <a:t>aureus</a:t>
            </a:r>
            <a:r>
              <a:rPr lang="de-DE" sz="1000" dirty="0" smtClean="0"/>
              <a:t> ATCC 6538 &amp; </a:t>
            </a:r>
            <a:r>
              <a:rPr lang="de-DE" sz="1000" dirty="0" err="1" smtClean="0"/>
              <a:t>Acinetobacterbaumannii</a:t>
            </a:r>
            <a:r>
              <a:rPr lang="de-DE" sz="1000" dirty="0" smtClean="0"/>
              <a:t> ATTC 19606)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applied</a:t>
            </a:r>
            <a:endParaRPr lang="de-DE" dirty="0" smtClean="0"/>
          </a:p>
          <a:p>
            <a:pPr marL="285750" indent="-285750">
              <a:buClr>
                <a:srgbClr val="76B82A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The </a:t>
            </a:r>
            <a:r>
              <a:rPr lang="de-DE" dirty="0" err="1" smtClean="0"/>
              <a:t>cleaning</a:t>
            </a:r>
            <a:r>
              <a:rPr lang="de-DE" dirty="0" smtClean="0"/>
              <a:t> / </a:t>
            </a:r>
            <a:r>
              <a:rPr lang="de-DE" dirty="0" err="1" smtClean="0"/>
              <a:t>disinfection</a:t>
            </a:r>
            <a:r>
              <a:rPr lang="de-DE" dirty="0" smtClean="0"/>
              <a:t> was </a:t>
            </a:r>
            <a:r>
              <a:rPr lang="de-DE" dirty="0" err="1" smtClean="0"/>
              <a:t>carried</a:t>
            </a:r>
            <a:r>
              <a:rPr lang="de-DE" dirty="0" smtClean="0"/>
              <a:t> out </a:t>
            </a:r>
            <a:r>
              <a:rPr lang="de-DE" dirty="0" err="1" smtClean="0"/>
              <a:t>with</a:t>
            </a:r>
            <a:r>
              <a:rPr lang="de-DE" dirty="0" smtClean="0"/>
              <a:t> 4 different </a:t>
            </a:r>
            <a:r>
              <a:rPr lang="de-DE" dirty="0" err="1" smtClean="0"/>
              <a:t>disinfectants</a:t>
            </a:r>
            <a:r>
              <a:rPr lang="de-DE" dirty="0" smtClean="0"/>
              <a:t>                            </a:t>
            </a:r>
            <a:r>
              <a:rPr lang="de-DE" sz="1000" dirty="0" smtClean="0"/>
              <a:t>(</a:t>
            </a:r>
            <a:r>
              <a:rPr lang="de-DE" sz="1000" dirty="0" err="1" smtClean="0"/>
              <a:t>Microbac</a:t>
            </a:r>
            <a:r>
              <a:rPr lang="de-DE" sz="1000" dirty="0" smtClean="0"/>
              <a:t> forte / </a:t>
            </a:r>
            <a:r>
              <a:rPr lang="de-DE" sz="1000" dirty="0" err="1" smtClean="0"/>
              <a:t>Bacillol</a:t>
            </a:r>
            <a:r>
              <a:rPr lang="de-DE" sz="1000" dirty="0" smtClean="0"/>
              <a:t> / </a:t>
            </a:r>
            <a:r>
              <a:rPr lang="de-DE" sz="1000" dirty="0" err="1" smtClean="0"/>
              <a:t>Kohrsolin</a:t>
            </a:r>
            <a:r>
              <a:rPr lang="de-DE" sz="1000" dirty="0" smtClean="0"/>
              <a:t> FF / </a:t>
            </a:r>
            <a:r>
              <a:rPr lang="de-DE" sz="1000" dirty="0" err="1" smtClean="0"/>
              <a:t>Perform</a:t>
            </a:r>
            <a:r>
              <a:rPr lang="de-DE" sz="1000" dirty="0" smtClean="0"/>
              <a:t>) </a:t>
            </a:r>
            <a:endParaRPr lang="de-DE" sz="1000" dirty="0"/>
          </a:p>
        </p:txBody>
      </p:sp>
      <p:sp>
        <p:nvSpPr>
          <p:cNvPr id="6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Tested Areas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953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307" y="1367480"/>
            <a:ext cx="3158888" cy="455910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1392195" y="1301578"/>
            <a:ext cx="3171567" cy="483561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207" y="1182130"/>
            <a:ext cx="3482179" cy="495505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5755512" y="1301578"/>
            <a:ext cx="3171567" cy="483561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Certificates Hygiene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D211C0-2EE3-4F14-8EAD-961EAF628498}" type="slidenum">
              <a:rPr lang="de-DE" smtClean="0"/>
              <a:pPr/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272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1568674" y="1450234"/>
            <a:ext cx="5612052" cy="4485617"/>
          </a:xfrm>
        </p:spPr>
        <p:txBody>
          <a:bodyPr/>
          <a:lstStyle/>
          <a:p>
            <a:r>
              <a:rPr lang="es-CR" altLang="de-DE" b="0" dirty="0" smtClean="0"/>
              <a:t/>
            </a:r>
            <a:br>
              <a:rPr lang="es-CR" altLang="de-DE" b="0" dirty="0" smtClean="0"/>
            </a:br>
            <a:endParaRPr lang="en-GB" altLang="de-DE" b="0" dirty="0" smtClean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96855"/>
              </p:ext>
            </p:extLst>
          </p:nvPr>
        </p:nvGraphicFramePr>
        <p:xfrm>
          <a:off x="1254126" y="1122019"/>
          <a:ext cx="3499107" cy="4951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Acrobat Document" r:id="rId4" imgW="5667363" imgH="8020022" progId="AcroExch.Document.DC">
                  <p:embed/>
                </p:oleObj>
              </mc:Choice>
              <mc:Fallback>
                <p:oleObj name="Acrobat Document" r:id="rId4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4126" y="1122019"/>
                        <a:ext cx="3499107" cy="4951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Certificate ISO 9001</a:t>
            </a: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Grafik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"/>
          <a:stretch/>
        </p:blipFill>
        <p:spPr>
          <a:xfrm>
            <a:off x="5026576" y="2019000"/>
            <a:ext cx="6635830" cy="31126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30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"/>
            <a:ext cx="11933853" cy="6114662"/>
          </a:xfrm>
          <a:prstGeom prst="rect">
            <a:avLst/>
          </a:prstGeom>
        </p:spPr>
      </p:pic>
      <p:sp>
        <p:nvSpPr>
          <p:cNvPr id="23" name="Shape 153"/>
          <p:cNvSpPr/>
          <p:nvPr/>
        </p:nvSpPr>
        <p:spPr>
          <a:xfrm>
            <a:off x="428448" y="4665883"/>
            <a:ext cx="5580465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tabLst>
                <a:tab pos="533400" algn="l"/>
                <a:tab pos="723900" algn="l"/>
              </a:tabLst>
            </a:pPr>
            <a:r>
              <a:rPr lang="de-DE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medifa </a:t>
            </a:r>
            <a:r>
              <a:rPr lang="de-DE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hygienic</a:t>
            </a:r>
            <a:r>
              <a:rPr lang="de-DE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de-DE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rooms</a:t>
            </a:r>
            <a:r>
              <a:rPr lang="de-DE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GmbH</a:t>
            </a:r>
          </a:p>
          <a:p>
            <a:pPr algn="l">
              <a:tabLst>
                <a:tab pos="533400" algn="l"/>
                <a:tab pos="723900" algn="l"/>
              </a:tabLst>
            </a:pPr>
            <a:endParaRPr lang="de-DE" sz="11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>
              <a:spcAft>
                <a:spcPts val="600"/>
              </a:spcAft>
            </a:pPr>
            <a:r>
              <a:rPr lang="de-DE" altLang="en-US" sz="11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</a:rPr>
              <a:t>Heinrich-Hertz-Str. 4</a:t>
            </a:r>
          </a:p>
          <a:p>
            <a:pPr>
              <a:spcAft>
                <a:spcPts val="600"/>
              </a:spcAft>
            </a:pPr>
            <a:r>
              <a:rPr lang="de-DE" altLang="en-US" sz="11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</a:rPr>
              <a:t>D-76470 </a:t>
            </a:r>
            <a:r>
              <a:rPr lang="de-DE" altLang="en-US" sz="11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</a:rPr>
              <a:t>Ötigheim</a:t>
            </a:r>
            <a:endParaRPr lang="de-DE" altLang="en-US" sz="11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altLang="en-US" sz="11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</a:rPr>
              <a:t>Tel: +49 (0)7222 783 68 </a:t>
            </a:r>
            <a:r>
              <a:rPr lang="de-DE" alt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</a:rPr>
              <a:t>- 0</a:t>
            </a:r>
          </a:p>
          <a:p>
            <a:pPr>
              <a:spcAft>
                <a:spcPts val="600"/>
              </a:spcAft>
            </a:pPr>
            <a:r>
              <a:rPr lang="de-DE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GERMANY</a:t>
            </a:r>
            <a:endParaRPr sz="1100" dirty="0">
              <a:solidFill>
                <a:srgbClr val="80808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l">
              <a:tabLst>
                <a:tab pos="533400" algn="l"/>
                <a:tab pos="723900" algn="l"/>
              </a:tabLst>
            </a:pPr>
            <a:endParaRPr sz="1100" dirty="0">
              <a:solidFill>
                <a:srgbClr val="80808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428449" y="4179469"/>
            <a:ext cx="623641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Thank </a:t>
            </a:r>
            <a:r>
              <a:rPr lang="en-US" sz="1600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you for </a:t>
            </a:r>
            <a:r>
              <a:rPr lang="en-US" sz="1600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your attention!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695" y="5394719"/>
            <a:ext cx="1201317" cy="72419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3" y="205255"/>
            <a:ext cx="1679704" cy="7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22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ldergebnis für REVI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62" y="1250215"/>
            <a:ext cx="2075928" cy="53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958107" y="2006354"/>
            <a:ext cx="3265181" cy="7917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62" tIns="39181" rIns="78362" bIns="3918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de-DE" altLang="zh-CN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altLang="de-DE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isualization</a:t>
            </a:r>
            <a:endParaRPr lang="de-DE" altLang="de-DE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2" y="2776353"/>
            <a:ext cx="2075928" cy="722587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958107" y="3498940"/>
            <a:ext cx="3757252" cy="79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362" tIns="39181" rIns="78362" bIns="39181" numCol="1" anchor="t" anchorCtr="0" compatLnSpc="1">
            <a:prstTxWarp prst="textNoShape">
              <a:avLst/>
            </a:prstTxWarp>
          </a:bodyPr>
          <a:lstStyle>
            <a:lvl1pPr algn="l" defTabSz="385018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5" b="1" kern="1200">
                <a:solidFill>
                  <a:srgbClr val="4C4C4C"/>
                </a:solidFill>
                <a:latin typeface="+mj-lt"/>
                <a:ea typeface="+mj-ea"/>
                <a:cs typeface="+mj-cs"/>
              </a:defRPr>
            </a:lvl1pPr>
            <a:lvl2pPr algn="l" defTabSz="385018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5" b="1">
                <a:solidFill>
                  <a:srgbClr val="4C4C4C"/>
                </a:solidFill>
                <a:latin typeface="Arial Narrow" panose="020B0606020202030204" pitchFamily="34" charset="0"/>
                <a:cs typeface="Arial Unicode MS" charset="0"/>
              </a:defRPr>
            </a:lvl2pPr>
            <a:lvl3pPr algn="l" defTabSz="385018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5" b="1">
                <a:solidFill>
                  <a:srgbClr val="4C4C4C"/>
                </a:solidFill>
                <a:latin typeface="Arial Narrow" panose="020B0606020202030204" pitchFamily="34" charset="0"/>
                <a:cs typeface="Arial Unicode MS" charset="0"/>
              </a:defRPr>
            </a:lvl3pPr>
            <a:lvl4pPr algn="l" defTabSz="385018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5" b="1">
                <a:solidFill>
                  <a:srgbClr val="4C4C4C"/>
                </a:solidFill>
                <a:latin typeface="Arial Narrow" panose="020B0606020202030204" pitchFamily="34" charset="0"/>
                <a:cs typeface="Arial Unicode MS" charset="0"/>
              </a:defRPr>
            </a:lvl4pPr>
            <a:lvl5pPr algn="l" defTabSz="385018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5" b="1">
                <a:solidFill>
                  <a:srgbClr val="4C4C4C"/>
                </a:solidFill>
                <a:latin typeface="Arial Narrow" panose="020B0606020202030204" pitchFamily="34" charset="0"/>
                <a:cs typeface="Arial Unicode MS" charset="0"/>
              </a:defRPr>
            </a:lvl5pPr>
            <a:lvl6pPr marL="2155012" indent="-195910" algn="l" defTabSz="38501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5" b="1">
                <a:solidFill>
                  <a:srgbClr val="4C4C4C"/>
                </a:solidFill>
                <a:latin typeface="Arial Narrow" panose="020B0606020202030204" pitchFamily="34" charset="0"/>
                <a:cs typeface="Arial Unicode MS" charset="0"/>
              </a:defRPr>
            </a:lvl6pPr>
            <a:lvl7pPr marL="2546833" indent="-195910" algn="l" defTabSz="38501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5" b="1">
                <a:solidFill>
                  <a:srgbClr val="4C4C4C"/>
                </a:solidFill>
                <a:latin typeface="Arial Narrow" panose="020B0606020202030204" pitchFamily="34" charset="0"/>
                <a:cs typeface="Arial Unicode MS" charset="0"/>
              </a:defRPr>
            </a:lvl7pPr>
            <a:lvl8pPr marL="2938653" indent="-195910" algn="l" defTabSz="38501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5" b="1">
                <a:solidFill>
                  <a:srgbClr val="4C4C4C"/>
                </a:solidFill>
                <a:latin typeface="Arial Narrow" panose="020B0606020202030204" pitchFamily="34" charset="0"/>
                <a:cs typeface="Arial Unicode MS" charset="0"/>
              </a:defRPr>
            </a:lvl8pPr>
            <a:lvl9pPr marL="3330473" indent="-195910" algn="l" defTabSz="38501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85" b="1">
                <a:solidFill>
                  <a:srgbClr val="4C4C4C"/>
                </a:solidFill>
                <a:latin typeface="Arial Narrow" panose="020B0606020202030204" pitchFamily="34" charset="0"/>
                <a:cs typeface="Arial Unicode MS" charset="0"/>
              </a:defRPr>
            </a:lvl9pPr>
          </a:lstStyle>
          <a:p>
            <a:pPr eaLnBrk="1" hangingPunct="1"/>
            <a:r>
              <a:rPr lang="de-DE" altLang="de-DE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Realtime </a:t>
            </a:r>
            <a:r>
              <a:rPr lang="de-DE" altLang="zh-CN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altLang="de-DE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endering</a:t>
            </a:r>
            <a:endParaRPr lang="de-DE" altLang="de-DE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07" y="4078737"/>
            <a:ext cx="1801541" cy="21670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391" y="2006354"/>
            <a:ext cx="6381263" cy="3474480"/>
          </a:xfrm>
          <a:prstGeom prst="rect">
            <a:avLst/>
          </a:prstGeom>
        </p:spPr>
      </p:pic>
      <p:sp>
        <p:nvSpPr>
          <p:cNvPr id="14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Planning &amp; Construction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687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2" descr="Bildergebnis für REVI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75" y="4765512"/>
            <a:ext cx="2346144" cy="6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333" y="1267295"/>
            <a:ext cx="4075990" cy="285360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8" y="1267295"/>
            <a:ext cx="5430823" cy="28611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33" y="4291913"/>
            <a:ext cx="4075990" cy="2062822"/>
          </a:xfrm>
          <a:prstGeom prst="rect">
            <a:avLst/>
          </a:prstGeom>
        </p:spPr>
      </p:pic>
      <p:sp>
        <p:nvSpPr>
          <p:cNvPr id="12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Planning &amp; Construction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7A587A-E344-4662-A77B-EB3FE54DC39C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9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9944" y="1682318"/>
            <a:ext cx="1316402" cy="460247"/>
          </a:xfrm>
        </p:spPr>
        <p:txBody>
          <a:bodyPr/>
          <a:lstStyle/>
          <a:p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Rastatt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74488" y="1769430"/>
            <a:ext cx="1583947" cy="460247"/>
          </a:xfrm>
        </p:spPr>
        <p:txBody>
          <a:bodyPr/>
          <a:lstStyle/>
          <a:p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000" b="1" dirty="0" err="1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Ötigheim</a:t>
            </a:r>
            <a:endParaRPr lang="de-DE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23" y="1699572"/>
            <a:ext cx="2869490" cy="19399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27" y="3579221"/>
            <a:ext cx="3651217" cy="24374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21" y="1699572"/>
            <a:ext cx="3449515" cy="230280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7" y="3579221"/>
            <a:ext cx="3074155" cy="205222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804" y="4261890"/>
            <a:ext cx="2229632" cy="1754783"/>
          </a:xfrm>
          <a:prstGeom prst="rect">
            <a:avLst/>
          </a:prstGeom>
        </p:spPr>
      </p:pic>
      <p:sp>
        <p:nvSpPr>
          <p:cNvPr id="12" name="Shape 81"/>
          <p:cNvSpPr/>
          <p:nvPr/>
        </p:nvSpPr>
        <p:spPr>
          <a:xfrm>
            <a:off x="2557190" y="400576"/>
            <a:ext cx="68464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endParaRPr lang="en-US" sz="2000" b="1" dirty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Own Production in Germany </a:t>
            </a:r>
            <a:r>
              <a:rPr lang="de-DE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2000" b="1" dirty="0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Rastatt &amp; </a:t>
            </a:r>
            <a:r>
              <a:rPr lang="en-US" sz="2000" b="1" dirty="0" err="1" smtClean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Ötigheim</a:t>
            </a:r>
            <a:endParaRPr lang="en-US" sz="2000" b="1" dirty="0" smtClean="0">
              <a:solidFill>
                <a:srgbClr val="76B82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23A531-7CF0-48A3-A4CB-6D8FC8AD02DE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16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24135" r="19431" b="5706"/>
          <a:stretch/>
        </p:blipFill>
        <p:spPr>
          <a:xfrm>
            <a:off x="606352" y="3566940"/>
            <a:ext cx="3574474" cy="2618409"/>
          </a:xfr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52" y="1017005"/>
            <a:ext cx="2752282" cy="2376660"/>
          </a:xfrm>
          <a:prstGeom prst="rect">
            <a:avLst/>
          </a:prstGeom>
        </p:spPr>
      </p:pic>
      <p:pic>
        <p:nvPicPr>
          <p:cNvPr id="7" name="Grafik 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b="8740"/>
          <a:stretch/>
        </p:blipFill>
        <p:spPr>
          <a:xfrm>
            <a:off x="4434383" y="3566940"/>
            <a:ext cx="4566764" cy="26172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03"/>
          <a:stretch/>
        </p:blipFill>
        <p:spPr>
          <a:xfrm>
            <a:off x="7174773" y="1017005"/>
            <a:ext cx="3652748" cy="237666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8" r="432"/>
          <a:stretch/>
        </p:blipFill>
        <p:spPr>
          <a:xfrm>
            <a:off x="3569645" y="1017005"/>
            <a:ext cx="3405532" cy="2376660"/>
          </a:xfrm>
          <a:prstGeom prst="rect">
            <a:avLst/>
          </a:prstGeom>
        </p:spPr>
      </p:pic>
      <p:sp>
        <p:nvSpPr>
          <p:cNvPr id="16" name="Shape 81"/>
          <p:cNvSpPr/>
          <p:nvPr/>
        </p:nvSpPr>
        <p:spPr>
          <a:xfrm>
            <a:off x="2321111" y="444294"/>
            <a:ext cx="62554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  <a:tabLst>
                <a:tab pos="266700" algn="l"/>
              </a:tabLst>
            </a:pPr>
            <a:r>
              <a:rPr lang="en-US" sz="2000" b="1" dirty="0">
                <a:solidFill>
                  <a:srgbClr val="76B82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Assembly &amp; Service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886" y="5848091"/>
            <a:ext cx="826768" cy="4984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23A531-7CF0-48A3-A4CB-6D8FC8AD02DE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7" t="15734" r="21073"/>
          <a:stretch/>
        </p:blipFill>
        <p:spPr>
          <a:xfrm>
            <a:off x="9262569" y="3566940"/>
            <a:ext cx="1564952" cy="26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Benutzerdefiniert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76B82A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enutzerdefiniert 1">
      <a:majorFont>
        <a:latin typeface="Arial"/>
        <a:ea typeface="Helvetica"/>
        <a:cs typeface="Helvetica"/>
      </a:majorFont>
      <a:minorFont>
        <a:latin typeface="Arial"/>
        <a:ea typeface="Avenir Roman"/>
        <a:cs typeface="Avenir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alt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alt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1041</Words>
  <Application>Microsoft Office PowerPoint</Application>
  <PresentationFormat>Breitbild</PresentationFormat>
  <Paragraphs>380</Paragraphs>
  <Slides>55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71" baseType="lpstr">
      <vt:lpstr>Arial Unicode MS</vt:lpstr>
      <vt:lpstr>ＭＳ Ｐゴシック</vt:lpstr>
      <vt:lpstr>Arial</vt:lpstr>
      <vt:lpstr>Arial Bold</vt:lpstr>
      <vt:lpstr>Arial Narrow</vt:lpstr>
      <vt:lpstr>Avenir Roman</vt:lpstr>
      <vt:lpstr>Calibri</vt:lpstr>
      <vt:lpstr>Calibri Light</vt:lpstr>
      <vt:lpstr>Helvetica</vt:lpstr>
      <vt:lpstr>Times New Roman</vt:lpstr>
      <vt:lpstr>Tinos</vt:lpstr>
      <vt:lpstr>Wingdings</vt:lpstr>
      <vt:lpstr>Office</vt:lpstr>
      <vt:lpstr>Benutzerdefiniertes Design</vt:lpstr>
      <vt:lpstr>1_Standarddesign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3D Visualization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Ausführungsbeispiele</dc:title>
  <dc:creator>Thorsten Bax</dc:creator>
  <cp:lastModifiedBy>Ritschel, Matthias</cp:lastModifiedBy>
  <cp:revision>598</cp:revision>
  <dcterms:created xsi:type="dcterms:W3CDTF">2017-05-29T06:54:37Z</dcterms:created>
  <dcterms:modified xsi:type="dcterms:W3CDTF">2021-02-18T16:46:34Z</dcterms:modified>
</cp:coreProperties>
</file>